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5"/>
  </p:notesMasterIdLst>
  <p:sldIdLst>
    <p:sldId id="256" r:id="rId2"/>
    <p:sldId id="257" r:id="rId3"/>
    <p:sldId id="258" r:id="rId4"/>
    <p:sldId id="280"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DED410"/>
    <a:srgbClr val="0635BA"/>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86078" autoAdjust="0"/>
  </p:normalViewPr>
  <p:slideViewPr>
    <p:cSldViewPr>
      <p:cViewPr>
        <p:scale>
          <a:sx n="106" d="100"/>
          <a:sy n="106" d="100"/>
        </p:scale>
        <p:origin x="183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D95BC-6970-4A80-BCE9-10FAC55E28F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03C74F1A-5D14-40EC-A807-798DAA1A1C04}">
      <dgm:prSet phldrT="[Text]"/>
      <dgm:spPr/>
      <dgm:t>
        <a:bodyPr/>
        <a:lstStyle/>
        <a:p>
          <a:r>
            <a:rPr lang="en-GB" dirty="0" smtClean="0"/>
            <a:t>Plan</a:t>
          </a:r>
          <a:endParaRPr lang="en-GB" dirty="0"/>
        </a:p>
      </dgm:t>
    </dgm:pt>
    <dgm:pt modelId="{21EE6AF5-A978-46DB-B412-F4BA3C45AC7C}" type="parTrans" cxnId="{3D807C64-C5F0-483C-8C7A-F18490F01BA2}">
      <dgm:prSet/>
      <dgm:spPr/>
      <dgm:t>
        <a:bodyPr/>
        <a:lstStyle/>
        <a:p>
          <a:endParaRPr lang="en-GB"/>
        </a:p>
      </dgm:t>
    </dgm:pt>
    <dgm:pt modelId="{8C14D3FA-B780-4B47-827C-2F1F436617CF}" type="sibTrans" cxnId="{3D807C64-C5F0-483C-8C7A-F18490F01BA2}">
      <dgm:prSet/>
      <dgm:spPr/>
      <dgm:t>
        <a:bodyPr/>
        <a:lstStyle/>
        <a:p>
          <a:endParaRPr lang="en-GB"/>
        </a:p>
      </dgm:t>
    </dgm:pt>
    <dgm:pt modelId="{E522A7F8-5223-40FE-9135-26D022E5F55C}">
      <dgm:prSet/>
      <dgm:spPr/>
      <dgm:t>
        <a:bodyPr/>
        <a:lstStyle/>
        <a:p>
          <a:r>
            <a:rPr lang="en-GB" dirty="0" smtClean="0"/>
            <a:t>Create</a:t>
          </a:r>
          <a:endParaRPr lang="en-GB" dirty="0"/>
        </a:p>
      </dgm:t>
    </dgm:pt>
    <dgm:pt modelId="{A041BCF6-9939-4624-9906-A46EA8C8F04F}" type="parTrans" cxnId="{5B28832D-1113-464A-820F-EC8FE1795269}">
      <dgm:prSet/>
      <dgm:spPr/>
      <dgm:t>
        <a:bodyPr/>
        <a:lstStyle/>
        <a:p>
          <a:endParaRPr lang="en-GB"/>
        </a:p>
      </dgm:t>
    </dgm:pt>
    <dgm:pt modelId="{A4060A23-5968-4C4E-A5DB-79A01C37A88A}" type="sibTrans" cxnId="{5B28832D-1113-464A-820F-EC8FE1795269}">
      <dgm:prSet/>
      <dgm:spPr/>
      <dgm:t>
        <a:bodyPr/>
        <a:lstStyle/>
        <a:p>
          <a:endParaRPr lang="en-GB"/>
        </a:p>
      </dgm:t>
    </dgm:pt>
    <dgm:pt modelId="{D40E2158-CDE5-49BB-837E-75E6AA8E4E75}">
      <dgm:prSet/>
      <dgm:spPr/>
      <dgm:t>
        <a:bodyPr/>
        <a:lstStyle/>
        <a:p>
          <a:r>
            <a:rPr lang="en-GB" dirty="0" smtClean="0"/>
            <a:t>Use</a:t>
          </a:r>
          <a:endParaRPr lang="en-GB" dirty="0"/>
        </a:p>
      </dgm:t>
    </dgm:pt>
    <dgm:pt modelId="{32931307-141C-46F4-AD0D-F2665E477A9B}" type="parTrans" cxnId="{8A642BCC-A8EA-42E2-815F-65F5E1516517}">
      <dgm:prSet/>
      <dgm:spPr/>
      <dgm:t>
        <a:bodyPr/>
        <a:lstStyle/>
        <a:p>
          <a:endParaRPr lang="en-GB"/>
        </a:p>
      </dgm:t>
    </dgm:pt>
    <dgm:pt modelId="{A971557E-B2A5-4869-8B18-F12DB0FA92EB}" type="sibTrans" cxnId="{8A642BCC-A8EA-42E2-815F-65F5E1516517}">
      <dgm:prSet/>
      <dgm:spPr/>
      <dgm:t>
        <a:bodyPr/>
        <a:lstStyle/>
        <a:p>
          <a:endParaRPr lang="en-GB"/>
        </a:p>
      </dgm:t>
    </dgm:pt>
    <dgm:pt modelId="{2C3CDF53-6731-47D3-B203-7CDDF0B24443}">
      <dgm:prSet/>
      <dgm:spPr/>
      <dgm:t>
        <a:bodyPr/>
        <a:lstStyle/>
        <a:p>
          <a:r>
            <a:rPr lang="en-GB" dirty="0" smtClean="0"/>
            <a:t>Appraise</a:t>
          </a:r>
          <a:endParaRPr lang="en-GB" dirty="0"/>
        </a:p>
      </dgm:t>
    </dgm:pt>
    <dgm:pt modelId="{E0A67C9D-64C0-420C-A6A1-33A2F60BAABE}" type="parTrans" cxnId="{8416D6D1-9264-4D5A-8AC3-C0CEEF2BA5E1}">
      <dgm:prSet/>
      <dgm:spPr/>
      <dgm:t>
        <a:bodyPr/>
        <a:lstStyle/>
        <a:p>
          <a:endParaRPr lang="en-GB"/>
        </a:p>
      </dgm:t>
    </dgm:pt>
    <dgm:pt modelId="{A2839811-1CFB-4572-8C77-55AD23708383}" type="sibTrans" cxnId="{8416D6D1-9264-4D5A-8AC3-C0CEEF2BA5E1}">
      <dgm:prSet/>
      <dgm:spPr/>
      <dgm:t>
        <a:bodyPr/>
        <a:lstStyle/>
        <a:p>
          <a:endParaRPr lang="en-GB"/>
        </a:p>
      </dgm:t>
    </dgm:pt>
    <dgm:pt modelId="{0BA9A5C3-0E3E-429C-B136-582A1C8B9952}">
      <dgm:prSet/>
      <dgm:spPr/>
      <dgm:t>
        <a:bodyPr/>
        <a:lstStyle/>
        <a:p>
          <a:r>
            <a:rPr lang="en-GB" dirty="0" smtClean="0"/>
            <a:t>Deposit and Publish</a:t>
          </a:r>
          <a:endParaRPr lang="en-GB" dirty="0"/>
        </a:p>
      </dgm:t>
    </dgm:pt>
    <dgm:pt modelId="{050B6299-8221-44C2-9CDA-8D7D01F53A45}" type="parTrans" cxnId="{72C0027C-C5F8-48C7-93D3-9B13F7B70CA9}">
      <dgm:prSet/>
      <dgm:spPr/>
      <dgm:t>
        <a:bodyPr/>
        <a:lstStyle/>
        <a:p>
          <a:endParaRPr lang="en-GB"/>
        </a:p>
      </dgm:t>
    </dgm:pt>
    <dgm:pt modelId="{37037F8D-6A8E-475A-8047-4D3B59673B9B}" type="sibTrans" cxnId="{72C0027C-C5F8-48C7-93D3-9B13F7B70CA9}">
      <dgm:prSet/>
      <dgm:spPr/>
      <dgm:t>
        <a:bodyPr/>
        <a:lstStyle/>
        <a:p>
          <a:endParaRPr lang="en-GB"/>
        </a:p>
      </dgm:t>
    </dgm:pt>
    <dgm:pt modelId="{C1289B98-DDBE-4864-B9B4-243CD36B85FB}">
      <dgm:prSet/>
      <dgm:spPr/>
      <dgm:t>
        <a:bodyPr/>
        <a:lstStyle/>
        <a:p>
          <a:r>
            <a:rPr lang="en-GB" dirty="0" smtClean="0"/>
            <a:t>Discover and Reuse</a:t>
          </a:r>
          <a:endParaRPr lang="en-GB" dirty="0"/>
        </a:p>
      </dgm:t>
    </dgm:pt>
    <dgm:pt modelId="{E87D0480-2C70-4929-A835-F147FF130C45}" type="parTrans" cxnId="{25E8E91C-C2F1-45E4-B8E0-BB0C7FFE600C}">
      <dgm:prSet/>
      <dgm:spPr/>
      <dgm:t>
        <a:bodyPr/>
        <a:lstStyle/>
        <a:p>
          <a:endParaRPr lang="en-GB"/>
        </a:p>
      </dgm:t>
    </dgm:pt>
    <dgm:pt modelId="{73C07026-4D76-4D20-89AC-D7975F2CD7F5}" type="sibTrans" cxnId="{25E8E91C-C2F1-45E4-B8E0-BB0C7FFE600C}">
      <dgm:prSet/>
      <dgm:spPr/>
      <dgm:t>
        <a:bodyPr/>
        <a:lstStyle/>
        <a:p>
          <a:endParaRPr lang="en-GB"/>
        </a:p>
      </dgm:t>
    </dgm:pt>
    <dgm:pt modelId="{585D66EB-F43B-4F0F-AB23-91596FCE72BC}" type="pres">
      <dgm:prSet presAssocID="{A9ED95BC-6970-4A80-BCE9-10FAC55E28F5}" presName="Name0" presStyleCnt="0">
        <dgm:presLayoutVars>
          <dgm:dir/>
          <dgm:resizeHandles val="exact"/>
        </dgm:presLayoutVars>
      </dgm:prSet>
      <dgm:spPr/>
      <dgm:t>
        <a:bodyPr/>
        <a:lstStyle/>
        <a:p>
          <a:endParaRPr lang="en-GB"/>
        </a:p>
      </dgm:t>
    </dgm:pt>
    <dgm:pt modelId="{5193D775-283F-4DB6-8F91-5031AB0B074E}" type="pres">
      <dgm:prSet presAssocID="{A9ED95BC-6970-4A80-BCE9-10FAC55E28F5}" presName="cycle" presStyleCnt="0"/>
      <dgm:spPr/>
    </dgm:pt>
    <dgm:pt modelId="{4824D994-2FC1-481A-AE25-32015B1F1C61}" type="pres">
      <dgm:prSet presAssocID="{03C74F1A-5D14-40EC-A807-798DAA1A1C04}" presName="nodeFirstNode" presStyleLbl="node1" presStyleIdx="0" presStyleCnt="6">
        <dgm:presLayoutVars>
          <dgm:bulletEnabled val="1"/>
        </dgm:presLayoutVars>
      </dgm:prSet>
      <dgm:spPr/>
      <dgm:t>
        <a:bodyPr/>
        <a:lstStyle/>
        <a:p>
          <a:endParaRPr lang="en-GB"/>
        </a:p>
      </dgm:t>
    </dgm:pt>
    <dgm:pt modelId="{A869A5B7-C0C5-4340-A4B2-76BEA020D432}" type="pres">
      <dgm:prSet presAssocID="{8C14D3FA-B780-4B47-827C-2F1F436617CF}" presName="sibTransFirstNode" presStyleLbl="bgShp" presStyleIdx="0" presStyleCnt="1"/>
      <dgm:spPr/>
      <dgm:t>
        <a:bodyPr/>
        <a:lstStyle/>
        <a:p>
          <a:endParaRPr lang="en-GB"/>
        </a:p>
      </dgm:t>
    </dgm:pt>
    <dgm:pt modelId="{36DCD917-035D-4583-959E-00C7847E3CC1}" type="pres">
      <dgm:prSet presAssocID="{E522A7F8-5223-40FE-9135-26D022E5F55C}" presName="nodeFollowingNodes" presStyleLbl="node1" presStyleIdx="1" presStyleCnt="6">
        <dgm:presLayoutVars>
          <dgm:bulletEnabled val="1"/>
        </dgm:presLayoutVars>
      </dgm:prSet>
      <dgm:spPr/>
      <dgm:t>
        <a:bodyPr/>
        <a:lstStyle/>
        <a:p>
          <a:endParaRPr lang="en-GB"/>
        </a:p>
      </dgm:t>
    </dgm:pt>
    <dgm:pt modelId="{D65BE2A4-C1E3-4224-BFBA-CE4BAFF38829}" type="pres">
      <dgm:prSet presAssocID="{D40E2158-CDE5-49BB-837E-75E6AA8E4E75}" presName="nodeFollowingNodes" presStyleLbl="node1" presStyleIdx="2" presStyleCnt="6">
        <dgm:presLayoutVars>
          <dgm:bulletEnabled val="1"/>
        </dgm:presLayoutVars>
      </dgm:prSet>
      <dgm:spPr/>
      <dgm:t>
        <a:bodyPr/>
        <a:lstStyle/>
        <a:p>
          <a:endParaRPr lang="en-GB"/>
        </a:p>
      </dgm:t>
    </dgm:pt>
    <dgm:pt modelId="{70EEDEE9-0CCB-4A72-BF09-45F101167A19}" type="pres">
      <dgm:prSet presAssocID="{2C3CDF53-6731-47D3-B203-7CDDF0B24443}" presName="nodeFollowingNodes" presStyleLbl="node1" presStyleIdx="3" presStyleCnt="6">
        <dgm:presLayoutVars>
          <dgm:bulletEnabled val="1"/>
        </dgm:presLayoutVars>
      </dgm:prSet>
      <dgm:spPr/>
      <dgm:t>
        <a:bodyPr/>
        <a:lstStyle/>
        <a:p>
          <a:endParaRPr lang="en-GB"/>
        </a:p>
      </dgm:t>
    </dgm:pt>
    <dgm:pt modelId="{A583DA5A-2D37-4B84-89F5-339C61023A03}" type="pres">
      <dgm:prSet presAssocID="{0BA9A5C3-0E3E-429C-B136-582A1C8B9952}" presName="nodeFollowingNodes" presStyleLbl="node1" presStyleIdx="4" presStyleCnt="6">
        <dgm:presLayoutVars>
          <dgm:bulletEnabled val="1"/>
        </dgm:presLayoutVars>
      </dgm:prSet>
      <dgm:spPr/>
      <dgm:t>
        <a:bodyPr/>
        <a:lstStyle/>
        <a:p>
          <a:endParaRPr lang="en-GB"/>
        </a:p>
      </dgm:t>
    </dgm:pt>
    <dgm:pt modelId="{7E2B0211-B616-48EF-A678-344BFC67770F}" type="pres">
      <dgm:prSet presAssocID="{C1289B98-DDBE-4864-B9B4-243CD36B85FB}" presName="nodeFollowingNodes" presStyleLbl="node1" presStyleIdx="5" presStyleCnt="6">
        <dgm:presLayoutVars>
          <dgm:bulletEnabled val="1"/>
        </dgm:presLayoutVars>
      </dgm:prSet>
      <dgm:spPr/>
      <dgm:t>
        <a:bodyPr/>
        <a:lstStyle/>
        <a:p>
          <a:endParaRPr lang="en-GB"/>
        </a:p>
      </dgm:t>
    </dgm:pt>
  </dgm:ptLst>
  <dgm:cxnLst>
    <dgm:cxn modelId="{8A642BCC-A8EA-42E2-815F-65F5E1516517}" srcId="{A9ED95BC-6970-4A80-BCE9-10FAC55E28F5}" destId="{D40E2158-CDE5-49BB-837E-75E6AA8E4E75}" srcOrd="2" destOrd="0" parTransId="{32931307-141C-46F4-AD0D-F2665E477A9B}" sibTransId="{A971557E-B2A5-4869-8B18-F12DB0FA92EB}"/>
    <dgm:cxn modelId="{72C0027C-C5F8-48C7-93D3-9B13F7B70CA9}" srcId="{A9ED95BC-6970-4A80-BCE9-10FAC55E28F5}" destId="{0BA9A5C3-0E3E-429C-B136-582A1C8B9952}" srcOrd="4" destOrd="0" parTransId="{050B6299-8221-44C2-9CDA-8D7D01F53A45}" sibTransId="{37037F8D-6A8E-475A-8047-4D3B59673B9B}"/>
    <dgm:cxn modelId="{12DC4092-BCC1-984B-A816-F2976F9E6B28}" type="presOf" srcId="{D40E2158-CDE5-49BB-837E-75E6AA8E4E75}" destId="{D65BE2A4-C1E3-4224-BFBA-CE4BAFF38829}" srcOrd="0" destOrd="0" presId="urn:microsoft.com/office/officeart/2005/8/layout/cycle3"/>
    <dgm:cxn modelId="{BDA61D13-1421-8A45-85B2-5E063F0AD480}" type="presOf" srcId="{A9ED95BC-6970-4A80-BCE9-10FAC55E28F5}" destId="{585D66EB-F43B-4F0F-AB23-91596FCE72BC}" srcOrd="0" destOrd="0" presId="urn:microsoft.com/office/officeart/2005/8/layout/cycle3"/>
    <dgm:cxn modelId="{5B28832D-1113-464A-820F-EC8FE1795269}" srcId="{A9ED95BC-6970-4A80-BCE9-10FAC55E28F5}" destId="{E522A7F8-5223-40FE-9135-26D022E5F55C}" srcOrd="1" destOrd="0" parTransId="{A041BCF6-9939-4624-9906-A46EA8C8F04F}" sibTransId="{A4060A23-5968-4C4E-A5DB-79A01C37A88A}"/>
    <dgm:cxn modelId="{6A7AA3EB-4601-A94A-8C30-A4CADD62E947}" type="presOf" srcId="{C1289B98-DDBE-4864-B9B4-243CD36B85FB}" destId="{7E2B0211-B616-48EF-A678-344BFC67770F}" srcOrd="0" destOrd="0" presId="urn:microsoft.com/office/officeart/2005/8/layout/cycle3"/>
    <dgm:cxn modelId="{8416D6D1-9264-4D5A-8AC3-C0CEEF2BA5E1}" srcId="{A9ED95BC-6970-4A80-BCE9-10FAC55E28F5}" destId="{2C3CDF53-6731-47D3-B203-7CDDF0B24443}" srcOrd="3" destOrd="0" parTransId="{E0A67C9D-64C0-420C-A6A1-33A2F60BAABE}" sibTransId="{A2839811-1CFB-4572-8C77-55AD23708383}"/>
    <dgm:cxn modelId="{25E8E91C-C2F1-45E4-B8E0-BB0C7FFE600C}" srcId="{A9ED95BC-6970-4A80-BCE9-10FAC55E28F5}" destId="{C1289B98-DDBE-4864-B9B4-243CD36B85FB}" srcOrd="5" destOrd="0" parTransId="{E87D0480-2C70-4929-A835-F147FF130C45}" sibTransId="{73C07026-4D76-4D20-89AC-D7975F2CD7F5}"/>
    <dgm:cxn modelId="{F9CEBBF1-417E-1E47-A1EA-46B32DFBE89A}" type="presOf" srcId="{03C74F1A-5D14-40EC-A807-798DAA1A1C04}" destId="{4824D994-2FC1-481A-AE25-32015B1F1C61}" srcOrd="0" destOrd="0" presId="urn:microsoft.com/office/officeart/2005/8/layout/cycle3"/>
    <dgm:cxn modelId="{F4979AA2-D98B-2A4B-A7F2-D0AFF5DF90C3}" type="presOf" srcId="{0BA9A5C3-0E3E-429C-B136-582A1C8B9952}" destId="{A583DA5A-2D37-4B84-89F5-339C61023A03}" srcOrd="0" destOrd="0" presId="urn:microsoft.com/office/officeart/2005/8/layout/cycle3"/>
    <dgm:cxn modelId="{3D807C64-C5F0-483C-8C7A-F18490F01BA2}" srcId="{A9ED95BC-6970-4A80-BCE9-10FAC55E28F5}" destId="{03C74F1A-5D14-40EC-A807-798DAA1A1C04}" srcOrd="0" destOrd="0" parTransId="{21EE6AF5-A978-46DB-B412-F4BA3C45AC7C}" sibTransId="{8C14D3FA-B780-4B47-827C-2F1F436617CF}"/>
    <dgm:cxn modelId="{819CCF8F-59F8-6349-BF55-EEC8813C62C6}" type="presOf" srcId="{E522A7F8-5223-40FE-9135-26D022E5F55C}" destId="{36DCD917-035D-4583-959E-00C7847E3CC1}" srcOrd="0" destOrd="0" presId="urn:microsoft.com/office/officeart/2005/8/layout/cycle3"/>
    <dgm:cxn modelId="{0084E6E1-D690-A24C-A9F6-9ED65BB9DDE1}" type="presOf" srcId="{8C14D3FA-B780-4B47-827C-2F1F436617CF}" destId="{A869A5B7-C0C5-4340-A4B2-76BEA020D432}" srcOrd="0" destOrd="0" presId="urn:microsoft.com/office/officeart/2005/8/layout/cycle3"/>
    <dgm:cxn modelId="{06F46F86-A7E0-C046-A11A-737D90AF8781}" type="presOf" srcId="{2C3CDF53-6731-47D3-B203-7CDDF0B24443}" destId="{70EEDEE9-0CCB-4A72-BF09-45F101167A19}" srcOrd="0" destOrd="0" presId="urn:microsoft.com/office/officeart/2005/8/layout/cycle3"/>
    <dgm:cxn modelId="{075989FF-39D2-A543-B82E-E6EE37C1F93A}" type="presParOf" srcId="{585D66EB-F43B-4F0F-AB23-91596FCE72BC}" destId="{5193D775-283F-4DB6-8F91-5031AB0B074E}" srcOrd="0" destOrd="0" presId="urn:microsoft.com/office/officeart/2005/8/layout/cycle3"/>
    <dgm:cxn modelId="{1B57FE99-23A2-9240-A9AB-954B151A2FFC}" type="presParOf" srcId="{5193D775-283F-4DB6-8F91-5031AB0B074E}" destId="{4824D994-2FC1-481A-AE25-32015B1F1C61}" srcOrd="0" destOrd="0" presId="urn:microsoft.com/office/officeart/2005/8/layout/cycle3"/>
    <dgm:cxn modelId="{AF64BEC0-2E51-EA40-8519-00BD15F0579D}" type="presParOf" srcId="{5193D775-283F-4DB6-8F91-5031AB0B074E}" destId="{A869A5B7-C0C5-4340-A4B2-76BEA020D432}" srcOrd="1" destOrd="0" presId="urn:microsoft.com/office/officeart/2005/8/layout/cycle3"/>
    <dgm:cxn modelId="{FCA7025E-1EF4-E942-84B9-C54CF20C28CA}" type="presParOf" srcId="{5193D775-283F-4DB6-8F91-5031AB0B074E}" destId="{36DCD917-035D-4583-959E-00C7847E3CC1}" srcOrd="2" destOrd="0" presId="urn:microsoft.com/office/officeart/2005/8/layout/cycle3"/>
    <dgm:cxn modelId="{8060CE05-0287-944C-9734-180CF53D035C}" type="presParOf" srcId="{5193D775-283F-4DB6-8F91-5031AB0B074E}" destId="{D65BE2A4-C1E3-4224-BFBA-CE4BAFF38829}" srcOrd="3" destOrd="0" presId="urn:microsoft.com/office/officeart/2005/8/layout/cycle3"/>
    <dgm:cxn modelId="{9388D535-00AF-E34E-B05B-1DFF03450301}" type="presParOf" srcId="{5193D775-283F-4DB6-8F91-5031AB0B074E}" destId="{70EEDEE9-0CCB-4A72-BF09-45F101167A19}" srcOrd="4" destOrd="0" presId="urn:microsoft.com/office/officeart/2005/8/layout/cycle3"/>
    <dgm:cxn modelId="{154339B1-25D0-784D-811A-1EA056CC56AE}" type="presParOf" srcId="{5193D775-283F-4DB6-8F91-5031AB0B074E}" destId="{A583DA5A-2D37-4B84-89F5-339C61023A03}" srcOrd="5" destOrd="0" presId="urn:microsoft.com/office/officeart/2005/8/layout/cycle3"/>
    <dgm:cxn modelId="{4E23C2A5-3286-6D46-8D28-07EB41352A54}" type="presParOf" srcId="{5193D775-283F-4DB6-8F91-5031AB0B074E}" destId="{7E2B0211-B616-48EF-A678-344BFC67770F}"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D95BC-6970-4A80-BCE9-10FAC55E28F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03C74F1A-5D14-40EC-A807-798DAA1A1C04}">
      <dgm:prSet phldrT="[Text]"/>
      <dgm:spPr/>
      <dgm:t>
        <a:bodyPr/>
        <a:lstStyle/>
        <a:p>
          <a:r>
            <a:rPr lang="en-GB" dirty="0" smtClean="0"/>
            <a:t>Plan</a:t>
          </a:r>
          <a:endParaRPr lang="en-GB" dirty="0"/>
        </a:p>
      </dgm:t>
    </dgm:pt>
    <dgm:pt modelId="{21EE6AF5-A978-46DB-B412-F4BA3C45AC7C}" type="parTrans" cxnId="{3D807C64-C5F0-483C-8C7A-F18490F01BA2}">
      <dgm:prSet/>
      <dgm:spPr/>
      <dgm:t>
        <a:bodyPr/>
        <a:lstStyle/>
        <a:p>
          <a:endParaRPr lang="en-GB"/>
        </a:p>
      </dgm:t>
    </dgm:pt>
    <dgm:pt modelId="{8C14D3FA-B780-4B47-827C-2F1F436617CF}" type="sibTrans" cxnId="{3D807C64-C5F0-483C-8C7A-F18490F01BA2}">
      <dgm:prSet/>
      <dgm:spPr/>
      <dgm:t>
        <a:bodyPr/>
        <a:lstStyle/>
        <a:p>
          <a:endParaRPr lang="en-GB"/>
        </a:p>
      </dgm:t>
    </dgm:pt>
    <dgm:pt modelId="{E522A7F8-5223-40FE-9135-26D022E5F55C}">
      <dgm:prSet/>
      <dgm:spPr/>
      <dgm:t>
        <a:bodyPr/>
        <a:lstStyle/>
        <a:p>
          <a:r>
            <a:rPr lang="en-GB" dirty="0" smtClean="0"/>
            <a:t>Create</a:t>
          </a:r>
          <a:endParaRPr lang="en-GB" dirty="0"/>
        </a:p>
      </dgm:t>
    </dgm:pt>
    <dgm:pt modelId="{A041BCF6-9939-4624-9906-A46EA8C8F04F}" type="parTrans" cxnId="{5B28832D-1113-464A-820F-EC8FE1795269}">
      <dgm:prSet/>
      <dgm:spPr/>
      <dgm:t>
        <a:bodyPr/>
        <a:lstStyle/>
        <a:p>
          <a:endParaRPr lang="en-GB"/>
        </a:p>
      </dgm:t>
    </dgm:pt>
    <dgm:pt modelId="{A4060A23-5968-4C4E-A5DB-79A01C37A88A}" type="sibTrans" cxnId="{5B28832D-1113-464A-820F-EC8FE1795269}">
      <dgm:prSet/>
      <dgm:spPr/>
      <dgm:t>
        <a:bodyPr/>
        <a:lstStyle/>
        <a:p>
          <a:endParaRPr lang="en-GB"/>
        </a:p>
      </dgm:t>
    </dgm:pt>
    <dgm:pt modelId="{D40E2158-CDE5-49BB-837E-75E6AA8E4E75}">
      <dgm:prSet/>
      <dgm:spPr/>
      <dgm:t>
        <a:bodyPr/>
        <a:lstStyle/>
        <a:p>
          <a:r>
            <a:rPr lang="en-GB" dirty="0" smtClean="0"/>
            <a:t>Use</a:t>
          </a:r>
          <a:endParaRPr lang="en-GB" dirty="0"/>
        </a:p>
      </dgm:t>
    </dgm:pt>
    <dgm:pt modelId="{32931307-141C-46F4-AD0D-F2665E477A9B}" type="parTrans" cxnId="{8A642BCC-A8EA-42E2-815F-65F5E1516517}">
      <dgm:prSet/>
      <dgm:spPr/>
      <dgm:t>
        <a:bodyPr/>
        <a:lstStyle/>
        <a:p>
          <a:endParaRPr lang="en-GB"/>
        </a:p>
      </dgm:t>
    </dgm:pt>
    <dgm:pt modelId="{A971557E-B2A5-4869-8B18-F12DB0FA92EB}" type="sibTrans" cxnId="{8A642BCC-A8EA-42E2-815F-65F5E1516517}">
      <dgm:prSet/>
      <dgm:spPr/>
      <dgm:t>
        <a:bodyPr/>
        <a:lstStyle/>
        <a:p>
          <a:endParaRPr lang="en-GB"/>
        </a:p>
      </dgm:t>
    </dgm:pt>
    <dgm:pt modelId="{2C3CDF53-6731-47D3-B203-7CDDF0B24443}">
      <dgm:prSet/>
      <dgm:spPr/>
      <dgm:t>
        <a:bodyPr/>
        <a:lstStyle/>
        <a:p>
          <a:r>
            <a:rPr lang="en-GB" dirty="0" smtClean="0"/>
            <a:t>Appraise</a:t>
          </a:r>
          <a:endParaRPr lang="en-GB" dirty="0"/>
        </a:p>
      </dgm:t>
    </dgm:pt>
    <dgm:pt modelId="{E0A67C9D-64C0-420C-A6A1-33A2F60BAABE}" type="parTrans" cxnId="{8416D6D1-9264-4D5A-8AC3-C0CEEF2BA5E1}">
      <dgm:prSet/>
      <dgm:spPr/>
      <dgm:t>
        <a:bodyPr/>
        <a:lstStyle/>
        <a:p>
          <a:endParaRPr lang="en-GB"/>
        </a:p>
      </dgm:t>
    </dgm:pt>
    <dgm:pt modelId="{A2839811-1CFB-4572-8C77-55AD23708383}" type="sibTrans" cxnId="{8416D6D1-9264-4D5A-8AC3-C0CEEF2BA5E1}">
      <dgm:prSet/>
      <dgm:spPr/>
      <dgm:t>
        <a:bodyPr/>
        <a:lstStyle/>
        <a:p>
          <a:endParaRPr lang="en-GB"/>
        </a:p>
      </dgm:t>
    </dgm:pt>
    <dgm:pt modelId="{0BA9A5C3-0E3E-429C-B136-582A1C8B9952}">
      <dgm:prSet/>
      <dgm:spPr/>
      <dgm:t>
        <a:bodyPr/>
        <a:lstStyle/>
        <a:p>
          <a:r>
            <a:rPr lang="en-GB" dirty="0" smtClean="0"/>
            <a:t>Deposit and Publish</a:t>
          </a:r>
          <a:endParaRPr lang="en-GB" dirty="0"/>
        </a:p>
      </dgm:t>
    </dgm:pt>
    <dgm:pt modelId="{050B6299-8221-44C2-9CDA-8D7D01F53A45}" type="parTrans" cxnId="{72C0027C-C5F8-48C7-93D3-9B13F7B70CA9}">
      <dgm:prSet/>
      <dgm:spPr/>
      <dgm:t>
        <a:bodyPr/>
        <a:lstStyle/>
        <a:p>
          <a:endParaRPr lang="en-GB"/>
        </a:p>
      </dgm:t>
    </dgm:pt>
    <dgm:pt modelId="{37037F8D-6A8E-475A-8047-4D3B59673B9B}" type="sibTrans" cxnId="{72C0027C-C5F8-48C7-93D3-9B13F7B70CA9}">
      <dgm:prSet/>
      <dgm:spPr/>
      <dgm:t>
        <a:bodyPr/>
        <a:lstStyle/>
        <a:p>
          <a:endParaRPr lang="en-GB"/>
        </a:p>
      </dgm:t>
    </dgm:pt>
    <dgm:pt modelId="{C1289B98-DDBE-4864-B9B4-243CD36B85FB}">
      <dgm:prSet/>
      <dgm:spPr/>
      <dgm:t>
        <a:bodyPr/>
        <a:lstStyle/>
        <a:p>
          <a:r>
            <a:rPr lang="en-GB" dirty="0" smtClean="0"/>
            <a:t>Discover and Reuse</a:t>
          </a:r>
          <a:endParaRPr lang="en-GB" dirty="0"/>
        </a:p>
      </dgm:t>
    </dgm:pt>
    <dgm:pt modelId="{E87D0480-2C70-4929-A835-F147FF130C45}" type="parTrans" cxnId="{25E8E91C-C2F1-45E4-B8E0-BB0C7FFE600C}">
      <dgm:prSet/>
      <dgm:spPr/>
      <dgm:t>
        <a:bodyPr/>
        <a:lstStyle/>
        <a:p>
          <a:endParaRPr lang="en-GB"/>
        </a:p>
      </dgm:t>
    </dgm:pt>
    <dgm:pt modelId="{73C07026-4D76-4D20-89AC-D7975F2CD7F5}" type="sibTrans" cxnId="{25E8E91C-C2F1-45E4-B8E0-BB0C7FFE600C}">
      <dgm:prSet/>
      <dgm:spPr/>
      <dgm:t>
        <a:bodyPr/>
        <a:lstStyle/>
        <a:p>
          <a:endParaRPr lang="en-GB"/>
        </a:p>
      </dgm:t>
    </dgm:pt>
    <dgm:pt modelId="{585D66EB-F43B-4F0F-AB23-91596FCE72BC}" type="pres">
      <dgm:prSet presAssocID="{A9ED95BC-6970-4A80-BCE9-10FAC55E28F5}" presName="Name0" presStyleCnt="0">
        <dgm:presLayoutVars>
          <dgm:dir/>
          <dgm:resizeHandles val="exact"/>
        </dgm:presLayoutVars>
      </dgm:prSet>
      <dgm:spPr/>
      <dgm:t>
        <a:bodyPr/>
        <a:lstStyle/>
        <a:p>
          <a:endParaRPr lang="en-GB"/>
        </a:p>
      </dgm:t>
    </dgm:pt>
    <dgm:pt modelId="{5193D775-283F-4DB6-8F91-5031AB0B074E}" type="pres">
      <dgm:prSet presAssocID="{A9ED95BC-6970-4A80-BCE9-10FAC55E28F5}" presName="cycle" presStyleCnt="0"/>
      <dgm:spPr/>
    </dgm:pt>
    <dgm:pt modelId="{4824D994-2FC1-481A-AE25-32015B1F1C61}" type="pres">
      <dgm:prSet presAssocID="{03C74F1A-5D14-40EC-A807-798DAA1A1C04}" presName="nodeFirstNode" presStyleLbl="node1" presStyleIdx="0" presStyleCnt="6">
        <dgm:presLayoutVars>
          <dgm:bulletEnabled val="1"/>
        </dgm:presLayoutVars>
      </dgm:prSet>
      <dgm:spPr/>
      <dgm:t>
        <a:bodyPr/>
        <a:lstStyle/>
        <a:p>
          <a:endParaRPr lang="en-GB"/>
        </a:p>
      </dgm:t>
    </dgm:pt>
    <dgm:pt modelId="{A869A5B7-C0C5-4340-A4B2-76BEA020D432}" type="pres">
      <dgm:prSet presAssocID="{8C14D3FA-B780-4B47-827C-2F1F436617CF}" presName="sibTransFirstNode" presStyleLbl="bgShp" presStyleIdx="0" presStyleCnt="1"/>
      <dgm:spPr/>
      <dgm:t>
        <a:bodyPr/>
        <a:lstStyle/>
        <a:p>
          <a:endParaRPr lang="en-GB"/>
        </a:p>
      </dgm:t>
    </dgm:pt>
    <dgm:pt modelId="{36DCD917-035D-4583-959E-00C7847E3CC1}" type="pres">
      <dgm:prSet presAssocID="{E522A7F8-5223-40FE-9135-26D022E5F55C}" presName="nodeFollowingNodes" presStyleLbl="node1" presStyleIdx="1" presStyleCnt="6">
        <dgm:presLayoutVars>
          <dgm:bulletEnabled val="1"/>
        </dgm:presLayoutVars>
      </dgm:prSet>
      <dgm:spPr/>
      <dgm:t>
        <a:bodyPr/>
        <a:lstStyle/>
        <a:p>
          <a:endParaRPr lang="en-GB"/>
        </a:p>
      </dgm:t>
    </dgm:pt>
    <dgm:pt modelId="{D65BE2A4-C1E3-4224-BFBA-CE4BAFF38829}" type="pres">
      <dgm:prSet presAssocID="{D40E2158-CDE5-49BB-837E-75E6AA8E4E75}" presName="nodeFollowingNodes" presStyleLbl="node1" presStyleIdx="2" presStyleCnt="6">
        <dgm:presLayoutVars>
          <dgm:bulletEnabled val="1"/>
        </dgm:presLayoutVars>
      </dgm:prSet>
      <dgm:spPr/>
      <dgm:t>
        <a:bodyPr/>
        <a:lstStyle/>
        <a:p>
          <a:endParaRPr lang="en-GB"/>
        </a:p>
      </dgm:t>
    </dgm:pt>
    <dgm:pt modelId="{70EEDEE9-0CCB-4A72-BF09-45F101167A19}" type="pres">
      <dgm:prSet presAssocID="{2C3CDF53-6731-47D3-B203-7CDDF0B24443}" presName="nodeFollowingNodes" presStyleLbl="node1" presStyleIdx="3" presStyleCnt="6">
        <dgm:presLayoutVars>
          <dgm:bulletEnabled val="1"/>
        </dgm:presLayoutVars>
      </dgm:prSet>
      <dgm:spPr/>
      <dgm:t>
        <a:bodyPr/>
        <a:lstStyle/>
        <a:p>
          <a:endParaRPr lang="en-GB"/>
        </a:p>
      </dgm:t>
    </dgm:pt>
    <dgm:pt modelId="{A583DA5A-2D37-4B84-89F5-339C61023A03}" type="pres">
      <dgm:prSet presAssocID="{0BA9A5C3-0E3E-429C-B136-582A1C8B9952}" presName="nodeFollowingNodes" presStyleLbl="node1" presStyleIdx="4" presStyleCnt="6">
        <dgm:presLayoutVars>
          <dgm:bulletEnabled val="1"/>
        </dgm:presLayoutVars>
      </dgm:prSet>
      <dgm:spPr/>
      <dgm:t>
        <a:bodyPr/>
        <a:lstStyle/>
        <a:p>
          <a:endParaRPr lang="en-GB"/>
        </a:p>
      </dgm:t>
    </dgm:pt>
    <dgm:pt modelId="{7E2B0211-B616-48EF-A678-344BFC67770F}" type="pres">
      <dgm:prSet presAssocID="{C1289B98-DDBE-4864-B9B4-243CD36B85FB}" presName="nodeFollowingNodes" presStyleLbl="node1" presStyleIdx="5" presStyleCnt="6">
        <dgm:presLayoutVars>
          <dgm:bulletEnabled val="1"/>
        </dgm:presLayoutVars>
      </dgm:prSet>
      <dgm:spPr/>
      <dgm:t>
        <a:bodyPr/>
        <a:lstStyle/>
        <a:p>
          <a:endParaRPr lang="en-GB"/>
        </a:p>
      </dgm:t>
    </dgm:pt>
  </dgm:ptLst>
  <dgm:cxnLst>
    <dgm:cxn modelId="{8A642BCC-A8EA-42E2-815F-65F5E1516517}" srcId="{A9ED95BC-6970-4A80-BCE9-10FAC55E28F5}" destId="{D40E2158-CDE5-49BB-837E-75E6AA8E4E75}" srcOrd="2" destOrd="0" parTransId="{32931307-141C-46F4-AD0D-F2665E477A9B}" sibTransId="{A971557E-B2A5-4869-8B18-F12DB0FA92EB}"/>
    <dgm:cxn modelId="{72C0027C-C5F8-48C7-93D3-9B13F7B70CA9}" srcId="{A9ED95BC-6970-4A80-BCE9-10FAC55E28F5}" destId="{0BA9A5C3-0E3E-429C-B136-582A1C8B9952}" srcOrd="4" destOrd="0" parTransId="{050B6299-8221-44C2-9CDA-8D7D01F53A45}" sibTransId="{37037F8D-6A8E-475A-8047-4D3B59673B9B}"/>
    <dgm:cxn modelId="{9C180DE9-3749-334E-A717-44D9DC647A2D}" type="presOf" srcId="{A9ED95BC-6970-4A80-BCE9-10FAC55E28F5}" destId="{585D66EB-F43B-4F0F-AB23-91596FCE72BC}" srcOrd="0" destOrd="0" presId="urn:microsoft.com/office/officeart/2005/8/layout/cycle3"/>
    <dgm:cxn modelId="{52C0429C-C873-EC41-AB65-758B0C066CE9}" type="presOf" srcId="{2C3CDF53-6731-47D3-B203-7CDDF0B24443}" destId="{70EEDEE9-0CCB-4A72-BF09-45F101167A19}" srcOrd="0" destOrd="0" presId="urn:microsoft.com/office/officeart/2005/8/layout/cycle3"/>
    <dgm:cxn modelId="{5B28832D-1113-464A-820F-EC8FE1795269}" srcId="{A9ED95BC-6970-4A80-BCE9-10FAC55E28F5}" destId="{E522A7F8-5223-40FE-9135-26D022E5F55C}" srcOrd="1" destOrd="0" parTransId="{A041BCF6-9939-4624-9906-A46EA8C8F04F}" sibTransId="{A4060A23-5968-4C4E-A5DB-79A01C37A88A}"/>
    <dgm:cxn modelId="{8416D6D1-9264-4D5A-8AC3-C0CEEF2BA5E1}" srcId="{A9ED95BC-6970-4A80-BCE9-10FAC55E28F5}" destId="{2C3CDF53-6731-47D3-B203-7CDDF0B24443}" srcOrd="3" destOrd="0" parTransId="{E0A67C9D-64C0-420C-A6A1-33A2F60BAABE}" sibTransId="{A2839811-1CFB-4572-8C77-55AD23708383}"/>
    <dgm:cxn modelId="{25E8E91C-C2F1-45E4-B8E0-BB0C7FFE600C}" srcId="{A9ED95BC-6970-4A80-BCE9-10FAC55E28F5}" destId="{C1289B98-DDBE-4864-B9B4-243CD36B85FB}" srcOrd="5" destOrd="0" parTransId="{E87D0480-2C70-4929-A835-F147FF130C45}" sibTransId="{73C07026-4D76-4D20-89AC-D7975F2CD7F5}"/>
    <dgm:cxn modelId="{C9494EB7-6813-0C4C-AA97-F23F5C3ED9A5}" type="presOf" srcId="{C1289B98-DDBE-4864-B9B4-243CD36B85FB}" destId="{7E2B0211-B616-48EF-A678-344BFC67770F}" srcOrd="0" destOrd="0" presId="urn:microsoft.com/office/officeart/2005/8/layout/cycle3"/>
    <dgm:cxn modelId="{3D807C64-C5F0-483C-8C7A-F18490F01BA2}" srcId="{A9ED95BC-6970-4A80-BCE9-10FAC55E28F5}" destId="{03C74F1A-5D14-40EC-A807-798DAA1A1C04}" srcOrd="0" destOrd="0" parTransId="{21EE6AF5-A978-46DB-B412-F4BA3C45AC7C}" sibTransId="{8C14D3FA-B780-4B47-827C-2F1F436617CF}"/>
    <dgm:cxn modelId="{B28F876E-68E4-4046-B519-4469FC9E67E1}" type="presOf" srcId="{E522A7F8-5223-40FE-9135-26D022E5F55C}" destId="{36DCD917-035D-4583-959E-00C7847E3CC1}" srcOrd="0" destOrd="0" presId="urn:microsoft.com/office/officeart/2005/8/layout/cycle3"/>
    <dgm:cxn modelId="{5AE83862-B337-C547-AE2A-E963BFB78E68}" type="presOf" srcId="{D40E2158-CDE5-49BB-837E-75E6AA8E4E75}" destId="{D65BE2A4-C1E3-4224-BFBA-CE4BAFF38829}" srcOrd="0" destOrd="0" presId="urn:microsoft.com/office/officeart/2005/8/layout/cycle3"/>
    <dgm:cxn modelId="{7030C230-41DB-904E-8D0D-DAD078B11DF2}" type="presOf" srcId="{03C74F1A-5D14-40EC-A807-798DAA1A1C04}" destId="{4824D994-2FC1-481A-AE25-32015B1F1C61}" srcOrd="0" destOrd="0" presId="urn:microsoft.com/office/officeart/2005/8/layout/cycle3"/>
    <dgm:cxn modelId="{FE563CE4-4062-6348-BFB4-60A5B81D1B3D}" type="presOf" srcId="{8C14D3FA-B780-4B47-827C-2F1F436617CF}" destId="{A869A5B7-C0C5-4340-A4B2-76BEA020D432}" srcOrd="0" destOrd="0" presId="urn:microsoft.com/office/officeart/2005/8/layout/cycle3"/>
    <dgm:cxn modelId="{1A7F3636-3AB2-734A-A1D0-29B6755C82EB}" type="presOf" srcId="{0BA9A5C3-0E3E-429C-B136-582A1C8B9952}" destId="{A583DA5A-2D37-4B84-89F5-339C61023A03}" srcOrd="0" destOrd="0" presId="urn:microsoft.com/office/officeart/2005/8/layout/cycle3"/>
    <dgm:cxn modelId="{EA31F128-DBA4-E84D-9603-97A3893BA9BB}" type="presParOf" srcId="{585D66EB-F43B-4F0F-AB23-91596FCE72BC}" destId="{5193D775-283F-4DB6-8F91-5031AB0B074E}" srcOrd="0" destOrd="0" presId="urn:microsoft.com/office/officeart/2005/8/layout/cycle3"/>
    <dgm:cxn modelId="{7B3C8E35-4BDC-2B4A-8A58-A5F492C8B1C2}" type="presParOf" srcId="{5193D775-283F-4DB6-8F91-5031AB0B074E}" destId="{4824D994-2FC1-481A-AE25-32015B1F1C61}" srcOrd="0" destOrd="0" presId="urn:microsoft.com/office/officeart/2005/8/layout/cycle3"/>
    <dgm:cxn modelId="{A2618223-36A0-3A49-8E79-2D64C567F116}" type="presParOf" srcId="{5193D775-283F-4DB6-8F91-5031AB0B074E}" destId="{A869A5B7-C0C5-4340-A4B2-76BEA020D432}" srcOrd="1" destOrd="0" presId="urn:microsoft.com/office/officeart/2005/8/layout/cycle3"/>
    <dgm:cxn modelId="{5B083D23-4CAD-D246-BC55-64E8DD8B1CDD}" type="presParOf" srcId="{5193D775-283F-4DB6-8F91-5031AB0B074E}" destId="{36DCD917-035D-4583-959E-00C7847E3CC1}" srcOrd="2" destOrd="0" presId="urn:microsoft.com/office/officeart/2005/8/layout/cycle3"/>
    <dgm:cxn modelId="{D9DCABE9-6780-3443-806A-683CD4B645F7}" type="presParOf" srcId="{5193D775-283F-4DB6-8F91-5031AB0B074E}" destId="{D65BE2A4-C1E3-4224-BFBA-CE4BAFF38829}" srcOrd="3" destOrd="0" presId="urn:microsoft.com/office/officeart/2005/8/layout/cycle3"/>
    <dgm:cxn modelId="{5E62C6B1-91DE-EF47-8F23-89D01626D818}" type="presParOf" srcId="{5193D775-283F-4DB6-8F91-5031AB0B074E}" destId="{70EEDEE9-0CCB-4A72-BF09-45F101167A19}" srcOrd="4" destOrd="0" presId="urn:microsoft.com/office/officeart/2005/8/layout/cycle3"/>
    <dgm:cxn modelId="{58F8022E-9391-0943-9E0D-CEDEF7FAC012}" type="presParOf" srcId="{5193D775-283F-4DB6-8F91-5031AB0B074E}" destId="{A583DA5A-2D37-4B84-89F5-339C61023A03}" srcOrd="5" destOrd="0" presId="urn:microsoft.com/office/officeart/2005/8/layout/cycle3"/>
    <dgm:cxn modelId="{31F8244C-E903-B348-8602-54E5F54B84F5}" type="presParOf" srcId="{5193D775-283F-4DB6-8F91-5031AB0B074E}" destId="{7E2B0211-B616-48EF-A678-344BFC67770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A5B7-C0C5-4340-A4B2-76BEA020D432}">
      <dsp:nvSpPr>
        <dsp:cNvPr id="0" name=""/>
        <dsp:cNvSpPr/>
      </dsp:nvSpPr>
      <dsp:spPr>
        <a:xfrm>
          <a:off x="984326" y="-4517"/>
          <a:ext cx="3755474" cy="3755474"/>
        </a:xfrm>
        <a:prstGeom prst="circularArrow">
          <a:avLst>
            <a:gd name="adj1" fmla="val 5274"/>
            <a:gd name="adj2" fmla="val 312630"/>
            <a:gd name="adj3" fmla="val 14272401"/>
            <a:gd name="adj4" fmla="val 17101159"/>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4D994-2FC1-481A-AE25-32015B1F1C61}">
      <dsp:nvSpPr>
        <dsp:cNvPr id="0" name=""/>
        <dsp:cNvSpPr/>
      </dsp:nvSpPr>
      <dsp:spPr>
        <a:xfrm>
          <a:off x="2166112" y="713"/>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Plan</a:t>
          </a:r>
          <a:endParaRPr lang="en-GB" sz="1700" kern="1200" dirty="0"/>
        </a:p>
      </dsp:txBody>
      <dsp:txXfrm>
        <a:off x="2200086" y="34687"/>
        <a:ext cx="1323954" cy="628003"/>
      </dsp:txXfrm>
    </dsp:sp>
    <dsp:sp modelId="{36DCD917-035D-4583-959E-00C7847E3CC1}">
      <dsp:nvSpPr>
        <dsp:cNvPr id="0" name=""/>
        <dsp:cNvSpPr/>
      </dsp:nvSpPr>
      <dsp:spPr>
        <a:xfrm>
          <a:off x="3485519" y="762472"/>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Create</a:t>
          </a:r>
          <a:endParaRPr lang="en-GB" sz="1700" kern="1200" dirty="0"/>
        </a:p>
      </dsp:txBody>
      <dsp:txXfrm>
        <a:off x="3519493" y="796446"/>
        <a:ext cx="1323954" cy="628003"/>
      </dsp:txXfrm>
    </dsp:sp>
    <dsp:sp modelId="{D65BE2A4-C1E3-4224-BFBA-CE4BAFF38829}">
      <dsp:nvSpPr>
        <dsp:cNvPr id="0" name=""/>
        <dsp:cNvSpPr/>
      </dsp:nvSpPr>
      <dsp:spPr>
        <a:xfrm>
          <a:off x="3485519" y="2285992"/>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Use</a:t>
          </a:r>
          <a:endParaRPr lang="en-GB" sz="1700" kern="1200" dirty="0"/>
        </a:p>
      </dsp:txBody>
      <dsp:txXfrm>
        <a:off x="3519493" y="2319966"/>
        <a:ext cx="1323954" cy="628003"/>
      </dsp:txXfrm>
    </dsp:sp>
    <dsp:sp modelId="{70EEDEE9-0CCB-4A72-BF09-45F101167A19}">
      <dsp:nvSpPr>
        <dsp:cNvPr id="0" name=""/>
        <dsp:cNvSpPr/>
      </dsp:nvSpPr>
      <dsp:spPr>
        <a:xfrm>
          <a:off x="2166112" y="3047751"/>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Appraise</a:t>
          </a:r>
          <a:endParaRPr lang="en-GB" sz="1700" kern="1200" dirty="0"/>
        </a:p>
      </dsp:txBody>
      <dsp:txXfrm>
        <a:off x="2200086" y="3081725"/>
        <a:ext cx="1323954" cy="628003"/>
      </dsp:txXfrm>
    </dsp:sp>
    <dsp:sp modelId="{A583DA5A-2D37-4B84-89F5-339C61023A03}">
      <dsp:nvSpPr>
        <dsp:cNvPr id="0" name=""/>
        <dsp:cNvSpPr/>
      </dsp:nvSpPr>
      <dsp:spPr>
        <a:xfrm>
          <a:off x="846706" y="2285992"/>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Deposit and Publish</a:t>
          </a:r>
          <a:endParaRPr lang="en-GB" sz="1700" kern="1200" dirty="0"/>
        </a:p>
      </dsp:txBody>
      <dsp:txXfrm>
        <a:off x="880680" y="2319966"/>
        <a:ext cx="1323954" cy="628003"/>
      </dsp:txXfrm>
    </dsp:sp>
    <dsp:sp modelId="{7E2B0211-B616-48EF-A678-344BFC67770F}">
      <dsp:nvSpPr>
        <dsp:cNvPr id="0" name=""/>
        <dsp:cNvSpPr/>
      </dsp:nvSpPr>
      <dsp:spPr>
        <a:xfrm>
          <a:off x="846706" y="762472"/>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Discover and Reuse</a:t>
          </a:r>
          <a:endParaRPr lang="en-GB" sz="1700" kern="1200" dirty="0"/>
        </a:p>
      </dsp:txBody>
      <dsp:txXfrm>
        <a:off x="880680" y="796446"/>
        <a:ext cx="1323954" cy="628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A5B7-C0C5-4340-A4B2-76BEA020D432}">
      <dsp:nvSpPr>
        <dsp:cNvPr id="0" name=""/>
        <dsp:cNvSpPr/>
      </dsp:nvSpPr>
      <dsp:spPr>
        <a:xfrm>
          <a:off x="984326" y="-4517"/>
          <a:ext cx="3755474" cy="3755474"/>
        </a:xfrm>
        <a:prstGeom prst="circularArrow">
          <a:avLst>
            <a:gd name="adj1" fmla="val 5274"/>
            <a:gd name="adj2" fmla="val 312630"/>
            <a:gd name="adj3" fmla="val 14272401"/>
            <a:gd name="adj4" fmla="val 17101159"/>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4D994-2FC1-481A-AE25-32015B1F1C61}">
      <dsp:nvSpPr>
        <dsp:cNvPr id="0" name=""/>
        <dsp:cNvSpPr/>
      </dsp:nvSpPr>
      <dsp:spPr>
        <a:xfrm>
          <a:off x="2166112" y="713"/>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Plan</a:t>
          </a:r>
          <a:endParaRPr lang="en-GB" sz="1700" kern="1200" dirty="0"/>
        </a:p>
      </dsp:txBody>
      <dsp:txXfrm>
        <a:off x="2200086" y="34687"/>
        <a:ext cx="1323954" cy="628003"/>
      </dsp:txXfrm>
    </dsp:sp>
    <dsp:sp modelId="{36DCD917-035D-4583-959E-00C7847E3CC1}">
      <dsp:nvSpPr>
        <dsp:cNvPr id="0" name=""/>
        <dsp:cNvSpPr/>
      </dsp:nvSpPr>
      <dsp:spPr>
        <a:xfrm>
          <a:off x="3485519" y="762472"/>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Create</a:t>
          </a:r>
          <a:endParaRPr lang="en-GB" sz="1700" kern="1200" dirty="0"/>
        </a:p>
      </dsp:txBody>
      <dsp:txXfrm>
        <a:off x="3519493" y="796446"/>
        <a:ext cx="1323954" cy="628003"/>
      </dsp:txXfrm>
    </dsp:sp>
    <dsp:sp modelId="{D65BE2A4-C1E3-4224-BFBA-CE4BAFF38829}">
      <dsp:nvSpPr>
        <dsp:cNvPr id="0" name=""/>
        <dsp:cNvSpPr/>
      </dsp:nvSpPr>
      <dsp:spPr>
        <a:xfrm>
          <a:off x="3485519" y="2285992"/>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Use</a:t>
          </a:r>
          <a:endParaRPr lang="en-GB" sz="1700" kern="1200" dirty="0"/>
        </a:p>
      </dsp:txBody>
      <dsp:txXfrm>
        <a:off x="3519493" y="2319966"/>
        <a:ext cx="1323954" cy="628003"/>
      </dsp:txXfrm>
    </dsp:sp>
    <dsp:sp modelId="{70EEDEE9-0CCB-4A72-BF09-45F101167A19}">
      <dsp:nvSpPr>
        <dsp:cNvPr id="0" name=""/>
        <dsp:cNvSpPr/>
      </dsp:nvSpPr>
      <dsp:spPr>
        <a:xfrm>
          <a:off x="2166112" y="3047751"/>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Appraise</a:t>
          </a:r>
          <a:endParaRPr lang="en-GB" sz="1700" kern="1200" dirty="0"/>
        </a:p>
      </dsp:txBody>
      <dsp:txXfrm>
        <a:off x="2200086" y="3081725"/>
        <a:ext cx="1323954" cy="628003"/>
      </dsp:txXfrm>
    </dsp:sp>
    <dsp:sp modelId="{A583DA5A-2D37-4B84-89F5-339C61023A03}">
      <dsp:nvSpPr>
        <dsp:cNvPr id="0" name=""/>
        <dsp:cNvSpPr/>
      </dsp:nvSpPr>
      <dsp:spPr>
        <a:xfrm>
          <a:off x="846706" y="2285992"/>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Deposit and Publish</a:t>
          </a:r>
          <a:endParaRPr lang="en-GB" sz="1700" kern="1200" dirty="0"/>
        </a:p>
      </dsp:txBody>
      <dsp:txXfrm>
        <a:off x="880680" y="2319966"/>
        <a:ext cx="1323954" cy="628003"/>
      </dsp:txXfrm>
    </dsp:sp>
    <dsp:sp modelId="{7E2B0211-B616-48EF-A678-344BFC67770F}">
      <dsp:nvSpPr>
        <dsp:cNvPr id="0" name=""/>
        <dsp:cNvSpPr/>
      </dsp:nvSpPr>
      <dsp:spPr>
        <a:xfrm>
          <a:off x="846706" y="762472"/>
          <a:ext cx="1391902" cy="69595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Discover and Reuse</a:t>
          </a:r>
          <a:endParaRPr lang="en-GB" sz="1700" kern="1200" dirty="0"/>
        </a:p>
      </dsp:txBody>
      <dsp:txXfrm>
        <a:off x="880680" y="796446"/>
        <a:ext cx="1323954" cy="62800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3B942-E355-40D6-9CAC-B2B9E99F0941}" type="datetimeFigureOut">
              <a:rPr lang="en-GB" smtClean="0"/>
              <a:pPr/>
              <a:t>11/04/2016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28C0B-2348-4FD8-BF51-EC56E7D6ED2C}" type="slidenum">
              <a:rPr lang="en-GB" smtClean="0"/>
              <a:pPr/>
              <a:t>‹#›</a:t>
            </a:fld>
            <a:endParaRPr lang="en-GB" dirty="0"/>
          </a:p>
        </p:txBody>
      </p:sp>
    </p:spTree>
    <p:extLst>
      <p:ext uri="{BB962C8B-B14F-4D97-AF65-F5344CB8AC3E}">
        <p14:creationId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055ADE-B8A9-4A3C-8429-DACEBD80F4DB}" type="slidenum">
              <a:rPr lang="en-GB" smtClean="0"/>
              <a:t>2</a:t>
            </a:fld>
            <a:endParaRPr lang="en-GB"/>
          </a:p>
        </p:txBody>
      </p:sp>
    </p:spTree>
    <p:extLst>
      <p:ext uri="{BB962C8B-B14F-4D97-AF65-F5344CB8AC3E}">
        <p14:creationId xmlns:p14="http://schemas.microsoft.com/office/powerpoint/2010/main" val="163780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likely home of an electronic research data resource attached to a persistent identifier is a data repository (exceptions being resources not available over the web which have a PI attached to a metadata record – physical resource, cumbersomely large dataset etc.)</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13</a:t>
            </a:fld>
            <a:endParaRPr lang="en-GB"/>
          </a:p>
        </p:txBody>
      </p:sp>
    </p:spTree>
    <p:extLst>
      <p:ext uri="{BB962C8B-B14F-4D97-AF65-F5344CB8AC3E}">
        <p14:creationId xmlns:p14="http://schemas.microsoft.com/office/powerpoint/2010/main" val="136712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smtClean="0">
                <a:latin typeface="Calibri" pitchFamily="34" charset="0"/>
              </a:rPr>
              <a:t>To make sure their data can be understood by themselves, their community and others, researchers should create metadata and documentation.</a:t>
            </a:r>
          </a:p>
          <a:p>
            <a:pPr eaLnBrk="1"/>
            <a:endParaRPr lang="en-GB" altLang="en-US" smtClean="0">
              <a:latin typeface="Calibri" pitchFamily="34" charset="0"/>
            </a:endParaRPr>
          </a:p>
          <a:p>
            <a:pPr eaLnBrk="1"/>
            <a:r>
              <a:rPr lang="en-GB" altLang="en-US" smtClean="0">
                <a:latin typeface="Calibri" pitchFamily="34" charset="0"/>
              </a:rPr>
              <a:t>Metadata is basic descriptive information to help identify and understand the structure of the data e.g. title, author...</a:t>
            </a:r>
          </a:p>
          <a:p>
            <a:pPr eaLnBrk="1"/>
            <a:r>
              <a:rPr lang="en-GB" altLang="en-US" smtClean="0">
                <a:latin typeface="Calibri" pitchFamily="34" charset="0"/>
              </a:rPr>
              <a:t>Documentation provides the wider context. It’s useful to share the methodology / workflow, software and any information needed to understand the data e.g. explanation of abbreviations or acronyms</a:t>
            </a:r>
          </a:p>
          <a:p>
            <a:pPr eaLnBrk="1"/>
            <a:endParaRPr lang="en-GB" altLang="en-US" smtClean="0">
              <a:latin typeface="Calibri" pitchFamily="34" charset="0"/>
            </a:endParaRPr>
          </a:p>
          <a:p>
            <a:pPr eaLnBrk="1"/>
            <a:r>
              <a:rPr lang="en-GB" altLang="en-US" smtClean="0">
                <a:latin typeface="Calibri" pitchFamily="34" charset="0"/>
              </a:rPr>
              <a:t>There are lots of standards that can be used. The DCC started a catalogue of disciplinary metadata standards which is now being taken forward as an international initiative via an RDA working group</a:t>
            </a:r>
          </a:p>
        </p:txBody>
      </p:sp>
      <p:sp>
        <p:nvSpPr>
          <p:cNvPr id="49156" name="Slide Number Placeholder 3"/>
          <p:cNvSpPr txBox="1">
            <a:spLocks noChangeArrowheads="1"/>
          </p:cNvSpPr>
          <p:nvPr/>
        </p:nvSpPr>
        <p:spPr bwMode="auto">
          <a:xfrm>
            <a:off x="3848496" y="9409701"/>
            <a:ext cx="2944486" cy="49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2" tIns="47710" rIns="95422" bIns="47710"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23077AC2-805F-40AA-BEDA-BC28596F3A09}" type="slidenum">
              <a:rPr lang="en-GB" altLang="en-US" sz="1300">
                <a:solidFill>
                  <a:srgbClr val="000000"/>
                </a:solidFill>
              </a:rPr>
              <a:pPr algn="r"/>
              <a:t>14</a:t>
            </a:fld>
            <a:endParaRPr lang="en-GB" altLang="en-US" sz="1300">
              <a:solidFill>
                <a:srgbClr val="000000"/>
              </a:solidFill>
            </a:endParaRPr>
          </a:p>
        </p:txBody>
      </p:sp>
    </p:spTree>
    <p:extLst>
      <p:ext uri="{BB962C8B-B14F-4D97-AF65-F5344CB8AC3E}">
        <p14:creationId xmlns:p14="http://schemas.microsoft.com/office/powerpoint/2010/main" val="636062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20750" y="742950"/>
            <a:ext cx="4953000" cy="37147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Some formats are better for data sharing and long-term preservation than others. </a:t>
            </a:r>
          </a:p>
          <a:p>
            <a:endParaRPr lang="en-GB" altLang="en-US" smtClean="0"/>
          </a:p>
          <a:p>
            <a:r>
              <a:rPr lang="en-GB" altLang="en-US" smtClean="0"/>
              <a:t>It’s preferable to use formats that are uncompressed (e.g. large, high-quality files like .wav), non-proprietary (i.e. open) standards that are documented and well-understood. This aids preservation and interoperability.</a:t>
            </a:r>
          </a:p>
          <a:p>
            <a:endParaRPr lang="en-GB" altLang="en-US" smtClean="0"/>
          </a:p>
          <a:p>
            <a:r>
              <a:rPr lang="en-GB" altLang="en-US" smtClean="0"/>
              <a:t>Some data centres have preferred formats for deposit so it’s worthwhile encouraging researchers to consult these to check.</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Arial" pitchFamily="34" charset="0"/>
              </a:defRPr>
            </a:lvl1pPr>
            <a:lvl2pPr marL="685817" indent="-263776" defTabSz="914423" eaLnBrk="0" hangingPunct="0">
              <a:defRPr sz="2200">
                <a:solidFill>
                  <a:schemeClr val="tx1"/>
                </a:solidFill>
                <a:latin typeface="Arial" pitchFamily="34" charset="0"/>
              </a:defRPr>
            </a:lvl2pPr>
            <a:lvl3pPr marL="1055103" indent="-211021" defTabSz="914423" eaLnBrk="0" hangingPunct="0">
              <a:defRPr sz="2200">
                <a:solidFill>
                  <a:schemeClr val="tx1"/>
                </a:solidFill>
                <a:latin typeface="Arial" pitchFamily="34" charset="0"/>
              </a:defRPr>
            </a:lvl3pPr>
            <a:lvl4pPr marL="1477145" indent="-211021" defTabSz="914423" eaLnBrk="0" hangingPunct="0">
              <a:defRPr sz="2200">
                <a:solidFill>
                  <a:schemeClr val="tx1"/>
                </a:solidFill>
                <a:latin typeface="Arial" pitchFamily="34" charset="0"/>
              </a:defRPr>
            </a:lvl4pPr>
            <a:lvl5pPr marL="1899186" indent="-211021" defTabSz="914423" eaLnBrk="0" hangingPunct="0">
              <a:defRPr sz="2200">
                <a:solidFill>
                  <a:schemeClr val="tx1"/>
                </a:solidFill>
                <a:latin typeface="Arial" pitchFamily="34" charset="0"/>
              </a:defRPr>
            </a:lvl5pPr>
            <a:lvl6pPr marL="2321227"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6pPr>
            <a:lvl7pPr marL="2743269"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7pPr>
            <a:lvl8pPr marL="3165310"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8pPr>
            <a:lvl9pPr marL="3587351"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9pPr>
          </a:lstStyle>
          <a:p>
            <a:pPr eaLnBrk="1" hangingPunct="1"/>
            <a:fld id="{B2BF4269-058E-4131-9AC2-9A0443EE50B0}" type="slidenum">
              <a:rPr lang="en-GB" altLang="en-US" sz="1200">
                <a:latin typeface="Times New Roman" pitchFamily="18" charset="0"/>
              </a:rPr>
              <a:pPr eaLnBrk="1" hangingPunct="1"/>
              <a:t>15</a:t>
            </a:fld>
            <a:endParaRPr lang="en-GB" altLang="en-US" sz="1200">
              <a:latin typeface="Times New Roman" pitchFamily="18" charset="0"/>
            </a:endParaRPr>
          </a:p>
        </p:txBody>
      </p:sp>
    </p:spTree>
    <p:extLst>
      <p:ext uri="{BB962C8B-B14F-4D97-AF65-F5344CB8AC3E}">
        <p14:creationId xmlns:p14="http://schemas.microsoft.com/office/powerpoint/2010/main" val="109558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Guidance from the DCC can also help researchers to understand data licensing. This guide outlines the pros and cons of each approach e.g. the limitations of some CC options</a:t>
            </a:r>
          </a:p>
          <a:p>
            <a:pPr eaLnBrk="1"/>
            <a:endParaRPr lang="en-GB" altLang="en-US" dirty="0" smtClean="0">
              <a:latin typeface="Calibri" pitchFamily="34" charset="0"/>
            </a:endParaRPr>
          </a:p>
          <a:p>
            <a:pPr eaLnBrk="1"/>
            <a:r>
              <a:rPr lang="en-GB" altLang="en-US" dirty="0" smtClean="0">
                <a:latin typeface="Calibri" pitchFamily="34" charset="0"/>
              </a:rPr>
              <a:t>The OA guidelines under Horizon 2020 point to CC-0 or CC-BY as </a:t>
            </a:r>
            <a:r>
              <a:rPr lang="en-GB" altLang="en-US" baseline="0" dirty="0" smtClean="0">
                <a:latin typeface="Calibri" pitchFamily="34" charset="0"/>
              </a:rPr>
              <a:t>a straightforward and effective way to make it possible for others to mine, exploit and reproduce the data. See p11 at: http://ec.europa.eu/research/participants/data/ref/h2020/grants_manual/hi/oa_pilot/h2020-hi-oa-pilot-guide_en.pdf</a:t>
            </a:r>
            <a:endParaRPr lang="en-GB" altLang="en-US" dirty="0" smtClean="0">
              <a:latin typeface="Calibri" pitchFamily="34" charset="0"/>
            </a:endParaRPr>
          </a:p>
        </p:txBody>
      </p:sp>
      <p:sp>
        <p:nvSpPr>
          <p:cNvPr id="50180" name="Slide Number Placeholder 3"/>
          <p:cNvSpPr txBox="1">
            <a:spLocks noChangeArrowheads="1"/>
          </p:cNvSpPr>
          <p:nvPr/>
        </p:nvSpPr>
        <p:spPr bwMode="auto">
          <a:xfrm>
            <a:off x="3848496" y="9409701"/>
            <a:ext cx="2944486" cy="49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2" tIns="47710" rIns="95422" bIns="47710"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94B736B4-059E-4333-89B9-02C7F676C6C2}" type="slidenum">
              <a:rPr lang="en-GB" altLang="en-US" sz="1300">
                <a:solidFill>
                  <a:srgbClr val="000000"/>
                </a:solidFill>
              </a:rPr>
              <a:pPr algn="r"/>
              <a:t>16</a:t>
            </a:fld>
            <a:endParaRPr lang="en-GB" altLang="en-US" sz="1300">
              <a:solidFill>
                <a:srgbClr val="000000"/>
              </a:solidFill>
            </a:endParaRPr>
          </a:p>
        </p:txBody>
      </p:sp>
    </p:spTree>
    <p:extLst>
      <p:ext uri="{BB962C8B-B14F-4D97-AF65-F5344CB8AC3E}">
        <p14:creationId xmlns:p14="http://schemas.microsoft.com/office/powerpoint/2010/main" val="182897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Domain best</a:t>
            </a:r>
          </a:p>
          <a:p>
            <a:r>
              <a:rPr lang="en-GB" dirty="0" smtClean="0"/>
              <a:t>General – need</a:t>
            </a:r>
            <a:r>
              <a:rPr lang="en-GB" baseline="0" dirty="0" smtClean="0"/>
              <a:t> to ensure it’s suitable for your use</a:t>
            </a:r>
          </a:p>
          <a:p>
            <a:r>
              <a:rPr lang="en-GB" baseline="0" dirty="0" smtClean="0"/>
              <a:t>Institutional – will keep data of low value or data with no other home but may not ensure targeted visibility</a:t>
            </a:r>
          </a:p>
          <a:p>
            <a:r>
              <a:rPr lang="en-GB" baseline="0" dirty="0" smtClean="0"/>
              <a:t>Journal – fulfils journal requirements but does not offer repo functionality or longevity required by funders</a:t>
            </a:r>
          </a:p>
          <a:p>
            <a:r>
              <a:rPr lang="en-GB" baseline="0" dirty="0" smtClean="0"/>
              <a:t>Web page – may target domain academics and allow manipulation of data and support for living datasets. Does not have </a:t>
            </a:r>
            <a:r>
              <a:rPr lang="en-GB" baseline="0" dirty="0" err="1" smtClean="0"/>
              <a:t>citability</a:t>
            </a:r>
            <a:r>
              <a:rPr lang="en-GB" baseline="0" dirty="0" smtClean="0"/>
              <a:t>, longevity or engender user trust that the resource is the same as the one described in publications.</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19</a:t>
            </a:fld>
            <a:endParaRPr lang="en-GB"/>
          </a:p>
        </p:txBody>
      </p:sp>
    </p:spTree>
    <p:extLst>
      <p:ext uri="{BB962C8B-B14F-4D97-AF65-F5344CB8AC3E}">
        <p14:creationId xmlns:p14="http://schemas.microsoft.com/office/powerpoint/2010/main" val="143371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journals</a:t>
            </a:r>
            <a:r>
              <a:rPr lang="en-GB" baseline="0" dirty="0" smtClean="0"/>
              <a:t> require that the data being described in articles be freely available and usually mandate where it should be deposited, this can help to identify community-accepted repositories.</a:t>
            </a:r>
            <a:endParaRPr lang="en-GB" dirty="0" smtClean="0"/>
          </a:p>
          <a:p>
            <a:r>
              <a:rPr lang="en-GB" dirty="0" smtClean="0"/>
              <a:t>Some</a:t>
            </a:r>
            <a:r>
              <a:rPr lang="en-GB" baseline="0" dirty="0" smtClean="0"/>
              <a:t> journals may also offer recommendations for appropriate places to deposit research data</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20</a:t>
            </a:fld>
            <a:endParaRPr lang="en-GB"/>
          </a:p>
        </p:txBody>
      </p:sp>
    </p:spTree>
    <p:extLst>
      <p:ext uri="{BB962C8B-B14F-4D97-AF65-F5344CB8AC3E}">
        <p14:creationId xmlns:p14="http://schemas.microsoft.com/office/powerpoint/2010/main" val="100374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lang="en-GB" altLang="en-US" dirty="0" smtClean="0">
              <a:latin typeface="Calibri" pitchFamily="34" charset="0"/>
            </a:endParaRPr>
          </a:p>
        </p:txBody>
      </p:sp>
      <p:sp>
        <p:nvSpPr>
          <p:cNvPr id="51204" name="Slide Number Placeholder 3"/>
          <p:cNvSpPr txBox="1">
            <a:spLocks noChangeArrowheads="1"/>
          </p:cNvSpPr>
          <p:nvPr/>
        </p:nvSpPr>
        <p:spPr bwMode="auto">
          <a:xfrm>
            <a:off x="3848496" y="9409702"/>
            <a:ext cx="2944486" cy="49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2" tIns="47706" rIns="95412" bIns="47706"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480E83B1-3EA5-42D9-94E6-230A409D4AC0}" type="slidenum">
              <a:rPr lang="en-GB" altLang="en-US" sz="1300">
                <a:solidFill>
                  <a:srgbClr val="000000"/>
                </a:solidFill>
              </a:rPr>
              <a:pPr algn="r"/>
              <a:t>22</a:t>
            </a:fld>
            <a:endParaRPr lang="en-GB" altLang="en-US" sz="1300" dirty="0">
              <a:solidFill>
                <a:srgbClr val="000000"/>
              </a:solidFill>
            </a:endParaRPr>
          </a:p>
        </p:txBody>
      </p:sp>
    </p:spTree>
    <p:extLst>
      <p:ext uri="{BB962C8B-B14F-4D97-AF65-F5344CB8AC3E}">
        <p14:creationId xmlns:p14="http://schemas.microsoft.com/office/powerpoint/2010/main" val="878634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055ADE-B8A9-4A3C-8429-DACEBD80F4DB}" type="slidenum">
              <a:rPr lang="en-GB" smtClean="0"/>
              <a:t>23</a:t>
            </a:fld>
            <a:endParaRPr lang="en-GB"/>
          </a:p>
        </p:txBody>
      </p:sp>
    </p:spTree>
    <p:extLst>
      <p:ext uri="{BB962C8B-B14F-4D97-AF65-F5344CB8AC3E}">
        <p14:creationId xmlns:p14="http://schemas.microsoft.com/office/powerpoint/2010/main" val="29261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055ADE-B8A9-4A3C-8429-DACEBD80F4DB}" type="slidenum">
              <a:rPr lang="en-GB" smtClean="0"/>
              <a:t>3</a:t>
            </a:fld>
            <a:endParaRPr lang="en-GB"/>
          </a:p>
        </p:txBody>
      </p:sp>
    </p:spTree>
    <p:extLst>
      <p:ext uri="{BB962C8B-B14F-4D97-AF65-F5344CB8AC3E}">
        <p14:creationId xmlns:p14="http://schemas.microsoft.com/office/powerpoint/2010/main" val="18283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055ADE-B8A9-4A3C-8429-DACEBD80F4DB}" type="slidenum">
              <a:rPr lang="en-GB" smtClean="0"/>
              <a:pPr/>
              <a:t>4</a:t>
            </a:fld>
            <a:endParaRPr lang="en-GB"/>
          </a:p>
        </p:txBody>
      </p:sp>
    </p:spTree>
    <p:extLst>
      <p:ext uri="{BB962C8B-B14F-4D97-AF65-F5344CB8AC3E}">
        <p14:creationId xmlns:p14="http://schemas.microsoft.com/office/powerpoint/2010/main" val="81345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buFont typeface="Arial" pitchFamily="34" charset="0"/>
              <a:buChar char="•"/>
            </a:pPr>
            <a:r>
              <a:rPr lang="en-US" dirty="0" smtClean="0"/>
              <a:t>Instrument measurements</a:t>
            </a:r>
          </a:p>
          <a:p>
            <a:pPr>
              <a:spcBef>
                <a:spcPts val="1200"/>
              </a:spcBef>
              <a:buFont typeface="Arial" pitchFamily="34" charset="0"/>
              <a:buChar char="•"/>
            </a:pPr>
            <a:r>
              <a:rPr lang="en-US" dirty="0" smtClean="0"/>
              <a:t>Experimental observations</a:t>
            </a:r>
          </a:p>
          <a:p>
            <a:pPr>
              <a:spcBef>
                <a:spcPts val="1200"/>
              </a:spcBef>
              <a:buFont typeface="Arial" pitchFamily="34" charset="0"/>
              <a:buChar char="•"/>
            </a:pPr>
            <a:r>
              <a:rPr lang="en-US" dirty="0" smtClean="0"/>
              <a:t>Still images, video and audio</a:t>
            </a:r>
          </a:p>
          <a:p>
            <a:pPr>
              <a:spcBef>
                <a:spcPts val="1200"/>
              </a:spcBef>
              <a:buFont typeface="Arial" pitchFamily="34" charset="0"/>
              <a:buChar char="•"/>
            </a:pPr>
            <a:r>
              <a:rPr lang="en-GB" dirty="0" smtClean="0"/>
              <a:t>Text documents, spreadsheets, databases</a:t>
            </a:r>
          </a:p>
          <a:p>
            <a:pPr>
              <a:spcBef>
                <a:spcPts val="1200"/>
              </a:spcBef>
              <a:buFont typeface="Arial" pitchFamily="34" charset="0"/>
              <a:buChar char="•"/>
            </a:pPr>
            <a:r>
              <a:rPr lang="en-GB" dirty="0" smtClean="0"/>
              <a:t>Quantitative data (e.g. survey data)</a:t>
            </a:r>
          </a:p>
          <a:p>
            <a:pPr>
              <a:spcBef>
                <a:spcPts val="1200"/>
              </a:spcBef>
              <a:buFont typeface="Arial" pitchFamily="34" charset="0"/>
              <a:buChar char="•"/>
            </a:pPr>
            <a:r>
              <a:rPr lang="en-US" dirty="0" smtClean="0"/>
              <a:t>Survey results &amp; interview transcripts</a:t>
            </a:r>
          </a:p>
          <a:p>
            <a:pPr>
              <a:spcBef>
                <a:spcPts val="1200"/>
              </a:spcBef>
              <a:buFont typeface="Arial" pitchFamily="34" charset="0"/>
              <a:buChar char="•"/>
            </a:pPr>
            <a:r>
              <a:rPr lang="en-GB" dirty="0" smtClean="0"/>
              <a:t>Simulation data, </a:t>
            </a:r>
            <a:r>
              <a:rPr lang="en-US" dirty="0" smtClean="0"/>
              <a:t>models &amp; software</a:t>
            </a:r>
          </a:p>
          <a:p>
            <a:pPr>
              <a:spcBef>
                <a:spcPts val="1200"/>
              </a:spcBef>
              <a:buFont typeface="Arial" pitchFamily="34" charset="0"/>
              <a:buChar char="•"/>
            </a:pPr>
            <a:r>
              <a:rPr lang="en-GB" dirty="0" smtClean="0"/>
              <a:t>Slides, artefacts, specimens, samples </a:t>
            </a:r>
          </a:p>
          <a:p>
            <a:pPr>
              <a:spcBef>
                <a:spcPts val="1200"/>
              </a:spcBef>
              <a:buFont typeface="Arial" pitchFamily="34" charset="0"/>
              <a:buChar char="•"/>
            </a:pPr>
            <a:r>
              <a:rPr lang="en-GB" dirty="0" smtClean="0"/>
              <a:t>Questionnaires</a:t>
            </a:r>
          </a:p>
          <a:p>
            <a:pPr>
              <a:spcBef>
                <a:spcPts val="1200"/>
              </a:spcBef>
              <a:buFont typeface="Arial" pitchFamily="34" charset="0"/>
              <a:buChar char="•"/>
            </a:pPr>
            <a:r>
              <a:rPr lang="en-US" dirty="0" smtClean="0"/>
              <a:t>Sketches, diaries, lab notebooks </a:t>
            </a:r>
            <a:r>
              <a:rPr lang="en-US" dirty="0" smtClean="0">
                <a:solidFill>
                  <a:schemeClr val="accent6"/>
                </a:solidFill>
              </a:rPr>
              <a:t>…</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97605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17575" y="742950"/>
            <a:ext cx="4948238" cy="3713163"/>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83" tIns="44763" rIns="86083" bIns="44763"/>
          <a:lstStyle/>
          <a:p>
            <a:pPr>
              <a:lnSpc>
                <a:spcPct val="90000"/>
              </a:lnSpc>
            </a:pPr>
            <a:endParaRPr lang="en-US" altLang="en-US" sz="1000"/>
          </a:p>
        </p:txBody>
      </p:sp>
      <p:sp>
        <p:nvSpPr>
          <p:cNvPr id="31748" name="Slide Number Placeholder 3"/>
          <p:cNvSpPr txBox="1">
            <a:spLocks noGrp="1"/>
          </p:cNvSpPr>
          <p:nvPr/>
        </p:nvSpPr>
        <p:spPr bwMode="auto">
          <a:xfrm>
            <a:off x="3850014" y="9411239"/>
            <a:ext cx="2933851"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083" tIns="44763" rIns="86083" bIns="44763" anchor="b"/>
          <a:lstStyle>
            <a:lvl1pPr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1pPr>
            <a:lvl2pPr marL="742950" indent="-28575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2pPr>
            <a:lvl3pPr marL="11430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3pPr>
            <a:lvl4pPr marL="16002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4pPr>
            <a:lvl5pPr marL="20574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5pPr>
            <a:lvl6pPr marL="25146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6pPr>
            <a:lvl7pPr marL="29718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7pPr>
            <a:lvl8pPr marL="34290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8pPr>
            <a:lvl9pPr marL="38862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9pPr>
          </a:lstStyle>
          <a:p>
            <a:pPr algn="r" eaLnBrk="1" hangingPunct="1">
              <a:spcBef>
                <a:spcPct val="0"/>
              </a:spcBef>
              <a:buClr>
                <a:srgbClr val="000000"/>
              </a:buClr>
              <a:buSzPct val="45000"/>
              <a:buFont typeface="Wingdings" pitchFamily="2" charset="2"/>
              <a:buNone/>
            </a:pPr>
            <a:fld id="{4CADD95A-183A-4FE9-8197-9D28C537F4CA}" type="slidenum">
              <a:rPr lang="en-GB" altLang="en-US">
                <a:solidFill>
                  <a:srgbClr val="000000"/>
                </a:solidFill>
                <a:latin typeface="DejaVu Sans Condensed" pitchFamily="34" charset="0"/>
              </a:rPr>
              <a:pPr algn="r" eaLnBrk="1" hangingPunct="1">
                <a:spcBef>
                  <a:spcPct val="0"/>
                </a:spcBef>
                <a:buClr>
                  <a:srgbClr val="000000"/>
                </a:buClr>
                <a:buSzPct val="45000"/>
                <a:buFont typeface="Wingdings" pitchFamily="2" charset="2"/>
                <a:buNone/>
              </a:pPr>
              <a:t>6</a:t>
            </a:fld>
            <a:endParaRPr lang="en-GB" altLang="en-US">
              <a:solidFill>
                <a:srgbClr val="000000"/>
              </a:solidFill>
              <a:latin typeface="DejaVu Sans Condensed" pitchFamily="34" charset="0"/>
            </a:endParaRPr>
          </a:p>
        </p:txBody>
      </p:sp>
    </p:spTree>
    <p:extLst>
      <p:ext uri="{BB962C8B-B14F-4D97-AF65-F5344CB8AC3E}">
        <p14:creationId xmlns:p14="http://schemas.microsoft.com/office/powerpoint/2010/main" val="155456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we’ll pick up on documentation, licensing and publishing</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t>8</a:t>
            </a:fld>
            <a:endParaRPr lang="en-GB"/>
          </a:p>
        </p:txBody>
      </p:sp>
    </p:spTree>
    <p:extLst>
      <p:ext uri="{BB962C8B-B14F-4D97-AF65-F5344CB8AC3E}">
        <p14:creationId xmlns:p14="http://schemas.microsoft.com/office/powerpoint/2010/main" val="39160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Documentation</a:t>
            </a:r>
            <a:r>
              <a:rPr lang="en-GB" baseline="0" dirty="0" smtClean="0"/>
              <a:t> and metadata are essentially descriptive information about the information contained in a dataset. There should be good documentation at the study level, for example a description of the research methodology that created the data – [the best metadata the data can have is the publication it supports] or a data paper. There should also be documentation at the file, item and variable level suitable so that someone reusing the data can understand it – this could be ensuring that excel spreadsheets have sensible row and column descriptions or that a document is included with the dataset which properly explains any abbreviations used.</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9</a:t>
            </a:fld>
            <a:endParaRPr lang="en-GB"/>
          </a:p>
        </p:txBody>
      </p:sp>
    </p:spTree>
    <p:extLst>
      <p:ext uri="{BB962C8B-B14F-4D97-AF65-F5344CB8AC3E}">
        <p14:creationId xmlns:p14="http://schemas.microsoft.com/office/powerpoint/2010/main" val="54895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Metadata is a subset of documentation</a:t>
            </a:r>
          </a:p>
          <a:p>
            <a:r>
              <a:rPr lang="en-GB" dirty="0" smtClean="0"/>
              <a:t>Documentation is a catch-all term which can include some very high-level</a:t>
            </a:r>
            <a:r>
              <a:rPr lang="en-GB" baseline="0" dirty="0" smtClean="0"/>
              <a:t>, human-readable, loosely structured information about the dataset – for example a description of the laboratory method used to generate a set of results or a sketch book accompanying a work of sculpture. The term metadata has come to define a subset of documentation information that uses standardised terms and is presented in a structured way. This metadata will be in a form enabling it to be read by </a:t>
            </a:r>
            <a:r>
              <a:rPr lang="en-GB" baseline="0" smtClean="0"/>
              <a:t>machines and/or </a:t>
            </a:r>
            <a:r>
              <a:rPr lang="en-GB" baseline="0" dirty="0" smtClean="0"/>
              <a:t>may be presented in human readable form as well. </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10</a:t>
            </a:fld>
            <a:endParaRPr lang="en-GB"/>
          </a:p>
        </p:txBody>
      </p:sp>
    </p:spTree>
    <p:extLst>
      <p:ext uri="{BB962C8B-B14F-4D97-AF65-F5344CB8AC3E}">
        <p14:creationId xmlns:p14="http://schemas.microsoft.com/office/powerpoint/2010/main" val="90852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Potentially, the bare minimum of</a:t>
            </a:r>
            <a:r>
              <a:rPr lang="en-GB" baseline="0" dirty="0" smtClean="0"/>
              <a:t> metadata required will be defined by the repository that accepts the dataset. This could correspond to the DataCite mandatory minimum metadata set although it is very likely that other elements will be required, whether by the repository or by the research funder. This metadata set is designed for citation and disambiguation, in other words ensuring that the dataset a researcher is reusing is identical to one cited in a journal article or online. This set of metadata does little to make the resource visible to researchers speculatively searching for relevant data to reuse.</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11</a:t>
            </a:fld>
            <a:endParaRPr lang="en-GB"/>
          </a:p>
        </p:txBody>
      </p:sp>
    </p:spTree>
    <p:extLst>
      <p:ext uri="{BB962C8B-B14F-4D97-AF65-F5344CB8AC3E}">
        <p14:creationId xmlns:p14="http://schemas.microsoft.com/office/powerpoint/2010/main" val="116547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8" name="Slide Number Placeholder 7"/>
          <p:cNvSpPr>
            <a:spLocks noGrp="1"/>
          </p:cNvSpPr>
          <p:nvPr>
            <p:ph type="sldNum" sz="quarter" idx="11"/>
          </p:nvPr>
        </p:nvSpPr>
        <p:spPr/>
        <p:txBody>
          <a:bodyPr/>
          <a:lstStyle/>
          <a:p>
            <a:fld id="{F67BDBC9-2DB0-46F3-A943-B0F145512E68}" type="slidenum">
              <a:rPr lang="en-GB" smtClean="0"/>
              <a:pPr/>
              <a:t>‹#›</a:t>
            </a:fld>
            <a:endParaRPr lang="en-GB" dirty="0"/>
          </a:p>
        </p:txBody>
      </p:sp>
      <p:sp>
        <p:nvSpPr>
          <p:cNvPr id="9"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Rans@ed.ac.uk"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hyperlink" Target="http://www.dcc.ac.uk/resources/how-guides/cite-dataset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hyperlink" Target="http://www.data-archive.ac.uk/create-manage/format/formats-table" TargetMode="Externa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cc.ac.uk/resources/how-guides/license-research-data" TargetMode="Externa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hyperlink" Target="http://ufal.github.io/lindat-license-selector" TargetMode="External"/><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biosharing.org/biodbcore/" TargetMode="External"/><Relationship Id="rId4" Type="http://schemas.openxmlformats.org/officeDocument/2006/relationships/hyperlink" Target="https://www.wiki.ed.ac.uk/display/datashare/Sources+of+dataset+peer+review" TargetMode="External"/><Relationship Id="rId5" Type="http://schemas.openxmlformats.org/officeDocument/2006/relationships/hyperlink" Target="http://www.wellcome.ac.uk/About-us/Policy/Spotlight-issues/Data-sharing/Guidance-for-researchers/WTX060360.ht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hyperlink" Target="http://service.re3data.org/search" TargetMode="External"/><Relationship Id="rId5" Type="http://schemas.openxmlformats.org/officeDocument/2006/relationships/hyperlink" Target="http://www.zenodo.org/"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hyperlink" Target="http://www.saquiresearch.com/" TargetMode="External"/><Relationship Id="rId4" Type="http://schemas.openxmlformats.org/officeDocument/2006/relationships/hyperlink" Target="http://www.cntraveller.com/" TargetMode="External"/><Relationship Id="rId5" Type="http://schemas.openxmlformats.org/officeDocument/2006/relationships/hyperlink" Target="mailto:J.Rans@ed.ac.uk" TargetMode="External"/><Relationship Id="rId6" Type="http://schemas.openxmlformats.org/officeDocument/2006/relationships/image" Target="../media/image35.png"/><Relationship Id="rId7"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hyperlink" Target="http://www.aoml.noaa.gov/phod/graphics/dacdata/globpop.gif" TargetMode="External"/><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png"/><Relationship Id="rId9" Type="http://schemas.openxmlformats.org/officeDocument/2006/relationships/hyperlink" Target="http://www.aoml.noaa.gov/phod/dac/array_growth.html" TargetMode="External"/><Relationship Id="rId10"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628800"/>
            <a:ext cx="8280920" cy="2163687"/>
          </a:xfrm>
        </p:spPr>
        <p:txBody>
          <a:bodyPr/>
          <a:lstStyle/>
          <a:p>
            <a:r>
              <a:rPr lang="en-GB" dirty="0" smtClean="0">
                <a:solidFill>
                  <a:srgbClr val="0635BA"/>
                </a:solidFill>
              </a:rPr>
              <a:t>Managing and publishing data</a:t>
            </a:r>
            <a:endParaRPr lang="en-GB" dirty="0">
              <a:solidFill>
                <a:srgbClr val="0635BA"/>
              </a:solidFill>
            </a:endParaRPr>
          </a:p>
        </p:txBody>
      </p:sp>
      <p:sp>
        <p:nvSpPr>
          <p:cNvPr id="3" name="Subtitle 2"/>
          <p:cNvSpPr>
            <a:spLocks noGrp="1"/>
          </p:cNvSpPr>
          <p:nvPr>
            <p:ph type="subTitle" idx="1"/>
          </p:nvPr>
        </p:nvSpPr>
        <p:spPr>
          <a:xfrm>
            <a:off x="2150482" y="3861048"/>
            <a:ext cx="4625752" cy="1728192"/>
          </a:xfrm>
        </p:spPr>
        <p:txBody>
          <a:bodyPr>
            <a:noAutofit/>
          </a:bodyPr>
          <a:lstStyle/>
          <a:p>
            <a:pPr algn="ctr">
              <a:spcAft>
                <a:spcPts val="0"/>
              </a:spcAft>
            </a:pPr>
            <a:r>
              <a:rPr lang="en-GB" sz="2000" cap="none" dirty="0" smtClean="0">
                <a:solidFill>
                  <a:schemeClr val="tx1"/>
                </a:solidFill>
                <a:latin typeface="+mn-lt"/>
              </a:rPr>
              <a:t>Jonathan </a:t>
            </a:r>
            <a:r>
              <a:rPr lang="en-GB" sz="2000" cap="none" dirty="0" err="1" smtClean="0">
                <a:solidFill>
                  <a:schemeClr val="tx1"/>
                </a:solidFill>
                <a:latin typeface="+mn-lt"/>
              </a:rPr>
              <a:t>Rans</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Digital Curation Centre, Edinburgh</a:t>
            </a:r>
          </a:p>
          <a:p>
            <a:pPr algn="ctr">
              <a:spcAft>
                <a:spcPts val="0"/>
              </a:spcAft>
            </a:pPr>
            <a:r>
              <a:rPr lang="en-GB" sz="2000" cap="none" dirty="0" smtClean="0">
                <a:solidFill>
                  <a:schemeClr val="tx1"/>
                </a:solidFill>
                <a:latin typeface="+mn-lt"/>
                <a:hlinkClick r:id="rId2"/>
              </a:rPr>
              <a:t>J.Rans@ed.ac.uk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a:t>
            </a:r>
            <a:r>
              <a:rPr lang="en-GB" sz="2000" cap="none" dirty="0" err="1" smtClean="0">
                <a:solidFill>
                  <a:schemeClr val="tx1"/>
                </a:solidFill>
                <a:latin typeface="+mn-lt"/>
              </a:rPr>
              <a:t>JNRans</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6" name="Rectangle 5"/>
          <p:cNvSpPr>
            <a:spLocks noChangeArrowheads="1"/>
          </p:cNvSpPr>
          <p:nvPr/>
        </p:nvSpPr>
        <p:spPr bwMode="auto">
          <a:xfrm>
            <a:off x="1331640" y="6379785"/>
            <a:ext cx="6696744" cy="307777"/>
          </a:xfrm>
          <a:prstGeom prst="rect">
            <a:avLst/>
          </a:prstGeom>
          <a:noFill/>
          <a:ln w="9525" algn="ctr">
            <a:noFill/>
            <a:miter lim="800000"/>
            <a:headEnd/>
            <a:tailEnd/>
          </a:ln>
        </p:spPr>
        <p:txBody>
          <a:bodyPr wrap="square">
            <a:spAutoFit/>
          </a:bodyPr>
          <a:lstStyle/>
          <a:p>
            <a:pPr algn="ctr"/>
            <a:r>
              <a:rPr lang="en-GB" sz="1400" i="1" dirty="0" smtClean="0"/>
              <a:t>Introduction to Open Science and developing RDM services, Riga, Latvia</a:t>
            </a:r>
            <a:endParaRPr lang="en-GB" sz="1400" i="1" dirty="0"/>
          </a:p>
        </p:txBody>
      </p:sp>
    </p:spTree>
    <p:extLst>
      <p:ext uri="{BB962C8B-B14F-4D97-AF65-F5344CB8AC3E}">
        <p14:creationId xmlns:p14="http://schemas.microsoft.com/office/powerpoint/2010/main" val="328505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difference?</a:t>
            </a:r>
            <a:endParaRPr lang="en-GB" dirty="0"/>
          </a:p>
        </p:txBody>
      </p:sp>
      <p:sp>
        <p:nvSpPr>
          <p:cNvPr id="3" name="Content Placeholder 2"/>
          <p:cNvSpPr>
            <a:spLocks noGrp="1"/>
          </p:cNvSpPr>
          <p:nvPr>
            <p:ph idx="1"/>
          </p:nvPr>
        </p:nvSpPr>
        <p:spPr>
          <a:xfrm>
            <a:off x="323528" y="2171099"/>
            <a:ext cx="3024336" cy="3600400"/>
          </a:xfrm>
        </p:spPr>
        <p:txBody>
          <a:bodyPr>
            <a:normAutofit/>
          </a:bodyPr>
          <a:lstStyle/>
          <a:p>
            <a:r>
              <a:rPr lang="en-GB" dirty="0" smtClean="0"/>
              <a:t>Metadata </a:t>
            </a:r>
          </a:p>
          <a:p>
            <a:pPr lvl="1"/>
            <a:r>
              <a:rPr lang="en-GB" dirty="0" smtClean="0"/>
              <a:t>Standardised</a:t>
            </a:r>
          </a:p>
          <a:p>
            <a:pPr lvl="1"/>
            <a:r>
              <a:rPr lang="en-GB" dirty="0" smtClean="0"/>
              <a:t>Structured</a:t>
            </a:r>
          </a:p>
          <a:p>
            <a:pPr lvl="1"/>
            <a:r>
              <a:rPr lang="en-GB" dirty="0" smtClean="0"/>
              <a:t>Machine and human readable</a:t>
            </a:r>
            <a:endParaRPr lang="en-GB" dirty="0"/>
          </a:p>
        </p:txBody>
      </p:sp>
      <p:sp>
        <p:nvSpPr>
          <p:cNvPr id="4" name="Oval 3"/>
          <p:cNvSpPr/>
          <p:nvPr/>
        </p:nvSpPr>
        <p:spPr>
          <a:xfrm>
            <a:off x="3779912" y="1484784"/>
            <a:ext cx="4896544" cy="4824536"/>
          </a:xfrm>
          <a:prstGeom prst="ellipse">
            <a:avLst/>
          </a:prstGeom>
          <a:solidFill>
            <a:schemeClr val="accent6">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511915" y="3642665"/>
            <a:ext cx="2300445" cy="232623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816996" y="4546530"/>
            <a:ext cx="1690282" cy="523220"/>
          </a:xfrm>
          <a:prstGeom prst="rect">
            <a:avLst/>
          </a:prstGeom>
          <a:noFill/>
        </p:spPr>
        <p:txBody>
          <a:bodyPr wrap="square" rtlCol="0">
            <a:spAutoFit/>
          </a:bodyPr>
          <a:lstStyle/>
          <a:p>
            <a:r>
              <a:rPr lang="en-GB" sz="2800" dirty="0" smtClean="0"/>
              <a:t>Metadata</a:t>
            </a:r>
            <a:endParaRPr lang="en-GB" sz="2800" dirty="0"/>
          </a:p>
        </p:txBody>
      </p:sp>
      <p:sp>
        <p:nvSpPr>
          <p:cNvPr id="7" name="TextBox 6"/>
          <p:cNvSpPr txBox="1"/>
          <p:nvPr/>
        </p:nvSpPr>
        <p:spPr>
          <a:xfrm>
            <a:off x="4644008" y="2171099"/>
            <a:ext cx="3168352" cy="646331"/>
          </a:xfrm>
          <a:prstGeom prst="rect">
            <a:avLst/>
          </a:prstGeom>
          <a:noFill/>
        </p:spPr>
        <p:txBody>
          <a:bodyPr wrap="square" rtlCol="0">
            <a:spAutoFit/>
          </a:bodyPr>
          <a:lstStyle/>
          <a:p>
            <a:r>
              <a:rPr lang="en-GB" sz="3600" dirty="0" smtClean="0"/>
              <a:t>Documentation</a:t>
            </a:r>
            <a:endParaRPr lang="en-GB" sz="3600" dirty="0"/>
          </a:p>
        </p:txBody>
      </p:sp>
    </p:spTree>
    <p:extLst>
      <p:ext uri="{BB962C8B-B14F-4D97-AF65-F5344CB8AC3E}">
        <p14:creationId xmlns:p14="http://schemas.microsoft.com/office/powerpoint/2010/main" val="68134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minimum required?</a:t>
            </a:r>
            <a:endParaRPr lang="en-GB" dirty="0"/>
          </a:p>
        </p:txBody>
      </p:sp>
      <p:sp>
        <p:nvSpPr>
          <p:cNvPr id="3" name="Content Placeholder 2"/>
          <p:cNvSpPr>
            <a:spLocks noGrp="1"/>
          </p:cNvSpPr>
          <p:nvPr>
            <p:ph idx="1"/>
          </p:nvPr>
        </p:nvSpPr>
        <p:spPr/>
        <p:txBody>
          <a:bodyPr/>
          <a:lstStyle/>
          <a:p>
            <a:r>
              <a:rPr lang="en-GB" dirty="0" err="1" smtClean="0"/>
              <a:t>DataCite</a:t>
            </a:r>
            <a:r>
              <a:rPr lang="en-GB" dirty="0" smtClean="0"/>
              <a:t> metadata used by </a:t>
            </a:r>
            <a:r>
              <a:rPr lang="en-GB" dirty="0" err="1" smtClean="0">
                <a:solidFill>
                  <a:srgbClr val="FF0000"/>
                </a:solidFill>
              </a:rPr>
              <a:t>OpenAIRE</a:t>
            </a:r>
            <a:endParaRPr lang="en-GB" dirty="0" smtClean="0">
              <a:solidFill>
                <a:srgbClr val="FF0000"/>
              </a:solidFill>
            </a:endParaRPr>
          </a:p>
          <a:p>
            <a:r>
              <a:rPr lang="en-GB" dirty="0" smtClean="0"/>
              <a:t>Citation/disambiguation</a:t>
            </a:r>
            <a:endParaRPr lang="en-GB" dirty="0"/>
          </a:p>
          <a:p>
            <a:pPr lvl="1"/>
            <a:r>
              <a:rPr lang="en-GB" dirty="0" smtClean="0"/>
              <a:t>Identifier e.g. DOI</a:t>
            </a:r>
          </a:p>
          <a:p>
            <a:pPr lvl="1"/>
            <a:r>
              <a:rPr lang="en-GB" dirty="0" smtClean="0"/>
              <a:t>Creator</a:t>
            </a:r>
          </a:p>
          <a:p>
            <a:pPr lvl="1"/>
            <a:r>
              <a:rPr lang="en-GB" dirty="0" smtClean="0"/>
              <a:t>Title</a:t>
            </a:r>
          </a:p>
          <a:p>
            <a:pPr lvl="1"/>
            <a:r>
              <a:rPr lang="en-GB" dirty="0" smtClean="0"/>
              <a:t>Publisher</a:t>
            </a:r>
          </a:p>
          <a:p>
            <a:pPr lvl="1"/>
            <a:r>
              <a:rPr lang="en-GB" dirty="0" smtClean="0"/>
              <a:t>Publication Year</a:t>
            </a:r>
          </a:p>
          <a:p>
            <a:r>
              <a:rPr lang="en-GB" dirty="0" smtClean="0"/>
              <a:t>Licencing/access conditions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896295"/>
            <a:ext cx="2617440" cy="2990425"/>
          </a:xfrm>
          <a:prstGeom prst="rect">
            <a:avLst/>
          </a:prstGeom>
        </p:spPr>
      </p:pic>
    </p:spTree>
    <p:extLst>
      <p:ext uri="{BB962C8B-B14F-4D97-AF65-F5344CB8AC3E}">
        <p14:creationId xmlns:p14="http://schemas.microsoft.com/office/powerpoint/2010/main" val="953129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persistent identifiers?</a:t>
            </a:r>
            <a:endParaRPr lang="en-GB" dirty="0"/>
          </a:p>
        </p:txBody>
      </p:sp>
      <p:sp>
        <p:nvSpPr>
          <p:cNvPr id="3" name="Content Placeholder 2"/>
          <p:cNvSpPr>
            <a:spLocks noGrp="1"/>
          </p:cNvSpPr>
          <p:nvPr>
            <p:ph idx="1"/>
          </p:nvPr>
        </p:nvSpPr>
        <p:spPr/>
        <p:txBody>
          <a:bodyPr/>
          <a:lstStyle/>
          <a:p>
            <a:r>
              <a:rPr lang="en-GB" dirty="0" smtClean="0"/>
              <a:t>They are an alphanumeric code identifying a resource, organisation or individual</a:t>
            </a:r>
          </a:p>
          <a:p>
            <a:r>
              <a:rPr lang="en-GB" dirty="0" smtClean="0"/>
              <a:t>They must be</a:t>
            </a:r>
          </a:p>
          <a:p>
            <a:pPr lvl="1"/>
            <a:r>
              <a:rPr lang="en-GB" dirty="0" smtClean="0"/>
              <a:t>Unique</a:t>
            </a:r>
          </a:p>
          <a:p>
            <a:pPr lvl="1"/>
            <a:r>
              <a:rPr lang="en-GB" dirty="0" smtClean="0"/>
              <a:t>Persistent</a:t>
            </a:r>
          </a:p>
          <a:p>
            <a:r>
              <a:rPr lang="en-GB" dirty="0" smtClean="0"/>
              <a:t>Ideally they should be actionable too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5266807"/>
            <a:ext cx="2017692" cy="8070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48" y="4862563"/>
            <a:ext cx="1400944" cy="16005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5266807"/>
            <a:ext cx="2088236" cy="7920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5603" y="5359673"/>
            <a:ext cx="1647711" cy="606358"/>
          </a:xfrm>
          <a:prstGeom prst="rect">
            <a:avLst/>
          </a:prstGeom>
        </p:spPr>
      </p:pic>
    </p:spTree>
    <p:extLst>
      <p:ext uri="{BB962C8B-B14F-4D97-AF65-F5344CB8AC3E}">
        <p14:creationId xmlns:p14="http://schemas.microsoft.com/office/powerpoint/2010/main" val="87102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a:t>
            </a:r>
            <a:r>
              <a:rPr lang="en-GB" dirty="0"/>
              <a:t>p</a:t>
            </a:r>
            <a:r>
              <a:rPr lang="en-GB" dirty="0" smtClean="0"/>
              <a:t>ersistent identifiers work</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1700808"/>
            <a:ext cx="6336704" cy="2826493"/>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976" y="4653136"/>
            <a:ext cx="4427984" cy="1360457"/>
          </a:xfrm>
          <a:prstGeom prst="rect">
            <a:avLst/>
          </a:prstGeom>
        </p:spPr>
      </p:pic>
      <p:sp>
        <p:nvSpPr>
          <p:cNvPr id="6" name="TextBox 5"/>
          <p:cNvSpPr txBox="1"/>
          <p:nvPr/>
        </p:nvSpPr>
        <p:spPr>
          <a:xfrm>
            <a:off x="827584" y="6137232"/>
            <a:ext cx="7128792" cy="584775"/>
          </a:xfrm>
          <a:prstGeom prst="rect">
            <a:avLst/>
          </a:prstGeom>
          <a:noFill/>
        </p:spPr>
        <p:txBody>
          <a:bodyPr wrap="square" rtlCol="0">
            <a:spAutoFit/>
          </a:bodyPr>
          <a:lstStyle/>
          <a:p>
            <a:pPr algn="ctr"/>
            <a:r>
              <a:rPr lang="en-GB" sz="1600" dirty="0" smtClean="0"/>
              <a:t>Taken from the DCC guide: How to Cite Datasets and Link to Publications</a:t>
            </a:r>
          </a:p>
          <a:p>
            <a:pPr algn="ctr"/>
            <a:r>
              <a:rPr lang="en-GB" sz="1600" dirty="0">
                <a:hlinkClick r:id="rId5"/>
              </a:rPr>
              <a:t>http://</a:t>
            </a:r>
            <a:r>
              <a:rPr lang="en-GB" sz="1600" dirty="0" smtClean="0">
                <a:hlinkClick r:id="rId5"/>
              </a:rPr>
              <a:t>www.dcc.ac.uk/resources/how-guides/cite-datasets</a:t>
            </a:r>
            <a:r>
              <a:rPr lang="en-GB" sz="1600" dirty="0" smtClean="0"/>
              <a:t> </a:t>
            </a:r>
            <a:endParaRPr lang="en-GB" sz="1600" dirty="0"/>
          </a:p>
        </p:txBody>
      </p:sp>
    </p:spTree>
    <p:extLst>
      <p:ext uri="{BB962C8B-B14F-4D97-AF65-F5344CB8AC3E}">
        <p14:creationId xmlns:p14="http://schemas.microsoft.com/office/powerpoint/2010/main" val="2011358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nipImage.JPG"/>
          <p:cNvPicPr>
            <a:picLocks noChangeAspect="1"/>
          </p:cNvPicPr>
          <p:nvPr/>
        </p:nvPicPr>
        <p:blipFill>
          <a:blip r:embed="rId3">
            <a:extLst>
              <a:ext uri="{28A0092B-C50C-407E-A947-70E740481C1C}">
                <a14:useLocalDpi xmlns:a14="http://schemas.microsoft.com/office/drawing/2010/main" val="0"/>
              </a:ext>
            </a:extLst>
          </a:blip>
          <a:srcRect t="17250"/>
          <a:stretch>
            <a:fillRect/>
          </a:stretch>
        </p:blipFill>
        <p:spPr bwMode="auto">
          <a:xfrm>
            <a:off x="811213" y="2132466"/>
            <a:ext cx="69469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txBox="1">
            <a:spLocks noGrp="1"/>
          </p:cNvSpPr>
          <p:nvPr>
            <p:ph type="title"/>
          </p:nvPr>
        </p:nvSpPr>
        <p:spPr/>
        <p:txBody>
          <a:bodyPr>
            <a:normAutofit fontScale="90000"/>
          </a:bodyPr>
          <a:lstStyle/>
          <a:p>
            <a:pPr eaLnBrk="1"/>
            <a:r>
              <a:rPr lang="en-GB" altLang="en-US" sz="4000" dirty="0" smtClean="0">
                <a:latin typeface="Trebuchet MS" panose="020B0603020202020204" pitchFamily="34" charset="0"/>
              </a:rPr>
              <a:t>Disciplinary metadata standards to use</a:t>
            </a:r>
          </a:p>
        </p:txBody>
      </p:sp>
      <p:sp>
        <p:nvSpPr>
          <p:cNvPr id="27652" name="Content Placeholder 2"/>
          <p:cNvSpPr txBox="1">
            <a:spLocks noGrp="1"/>
          </p:cNvSpPr>
          <p:nvPr>
            <p:ph idx="1"/>
          </p:nvPr>
        </p:nvSpPr>
        <p:spPr>
          <a:xfrm>
            <a:off x="561975" y="1618343"/>
            <a:ext cx="7874000" cy="4351338"/>
          </a:xfrm>
        </p:spPr>
        <p:txBody>
          <a:bodyPr/>
          <a:lstStyle/>
          <a:p>
            <a:pPr marL="0" indent="0" eaLnBrk="1">
              <a:buFont typeface="Wingdings 2" pitchFamily="18" charset="2"/>
              <a:buNone/>
            </a:pPr>
            <a:r>
              <a:rPr lang="en-GB" altLang="en-US" sz="2400" dirty="0" smtClean="0">
                <a:latin typeface="Trebuchet MS" panose="020B0603020202020204" pitchFamily="34" charset="0"/>
              </a:rPr>
              <a:t>Use relevant standards for interoperability</a:t>
            </a:r>
          </a:p>
        </p:txBody>
      </p:sp>
      <p:sp>
        <p:nvSpPr>
          <p:cNvPr id="27653" name="Rectangle 4"/>
          <p:cNvSpPr>
            <a:spLocks noChangeArrowheads="1"/>
          </p:cNvSpPr>
          <p:nvPr/>
        </p:nvSpPr>
        <p:spPr bwMode="auto">
          <a:xfrm>
            <a:off x="1442585" y="5769656"/>
            <a:ext cx="618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2000" dirty="0">
                <a:solidFill>
                  <a:srgbClr val="FF0000"/>
                </a:solidFill>
                <a:latin typeface="Trebuchet MS" panose="020B0603020202020204" pitchFamily="34" charset="0"/>
              </a:rPr>
              <a:t>www.dcc.ac.uk/resources/metadata-standard</a:t>
            </a:r>
            <a:r>
              <a:rPr lang="en-GB" altLang="en-US" sz="2000" dirty="0">
                <a:solidFill>
                  <a:srgbClr val="FF0000"/>
                </a:solidFill>
                <a:latin typeface="Georgia" pitchFamily="18" charset="0"/>
              </a:rPr>
              <a:t>s</a:t>
            </a:r>
            <a:r>
              <a:rPr lang="en-GB" altLang="en-US" sz="2000" dirty="0">
                <a:solidFill>
                  <a:srgbClr val="000000"/>
                </a:solidFill>
                <a:latin typeface="Georgia" pitchFamily="18"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849" y="4239915"/>
            <a:ext cx="2097500" cy="1268255"/>
          </a:xfrm>
          <a:prstGeom prst="rect">
            <a:avLst/>
          </a:prstGeom>
        </p:spPr>
      </p:pic>
    </p:spTree>
    <p:extLst>
      <p:ext uri="{BB962C8B-B14F-4D97-AF65-F5344CB8AC3E}">
        <p14:creationId xmlns:p14="http://schemas.microsoft.com/office/powerpoint/2010/main" val="16959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6"/>
          <p:cNvSpPr>
            <a:spLocks noGrp="1"/>
          </p:cNvSpPr>
          <p:nvPr>
            <p:ph type="title"/>
          </p:nvPr>
        </p:nvSpPr>
        <p:spPr>
          <a:xfrm>
            <a:off x="63500" y="219075"/>
            <a:ext cx="9020175" cy="935038"/>
          </a:xfrm>
        </p:spPr>
        <p:txBody>
          <a:bodyPr/>
          <a:lstStyle/>
          <a:p>
            <a:pPr eaLnBrk="1" hangingPunct="1"/>
            <a:r>
              <a:rPr lang="en-US" altLang="en-US" sz="4000" smtClean="0">
                <a:ea typeface="ＭＳ Ｐゴシック" pitchFamily="34" charset="-128"/>
              </a:rPr>
              <a:t>Some formats are better for long-term</a:t>
            </a:r>
          </a:p>
        </p:txBody>
      </p:sp>
      <p:sp>
        <p:nvSpPr>
          <p:cNvPr id="32771" name="Content Placeholder 17"/>
          <p:cNvSpPr>
            <a:spLocks noGrp="1"/>
          </p:cNvSpPr>
          <p:nvPr>
            <p:ph idx="1"/>
          </p:nvPr>
        </p:nvSpPr>
        <p:spPr>
          <a:xfrm>
            <a:off x="604838" y="1319213"/>
            <a:ext cx="7921625" cy="2106612"/>
          </a:xfrm>
        </p:spPr>
        <p:txBody>
          <a:bodyPr>
            <a:normAutofit fontScale="77500" lnSpcReduction="20000"/>
          </a:bodyPr>
          <a:lstStyle/>
          <a:p>
            <a:pPr eaLnBrk="1" hangingPunct="1">
              <a:spcBef>
                <a:spcPts val="0"/>
              </a:spcBef>
              <a:buFont typeface="Arial" charset="0"/>
              <a:buNone/>
              <a:defRPr/>
            </a:pPr>
            <a:r>
              <a:rPr lang="en-US" sz="2600" dirty="0" smtClean="0">
                <a:ea typeface="ＭＳ Ｐゴシック" pitchFamily="34" charset="-128"/>
                <a:cs typeface="Calibri" pitchFamily="34" charset="0"/>
              </a:rPr>
              <a:t>It’s preferable to opt for formats that are:</a:t>
            </a:r>
          </a:p>
          <a:p>
            <a:pPr eaLnBrk="1" hangingPunct="1">
              <a:spcBef>
                <a:spcPts val="0"/>
              </a:spcBef>
              <a:buFont typeface="Arial" charset="0"/>
              <a:buChar char="•"/>
              <a:defRPr/>
            </a:pPr>
            <a:r>
              <a:rPr lang="en-US" sz="2100" dirty="0" smtClean="0">
                <a:ea typeface="ＭＳ Ｐゴシック" pitchFamily="34" charset="-128"/>
                <a:cs typeface="Calibri" pitchFamily="34" charset="0"/>
              </a:rPr>
              <a:t>Uncompressed</a:t>
            </a:r>
          </a:p>
          <a:p>
            <a:pPr eaLnBrk="1" hangingPunct="1">
              <a:spcBef>
                <a:spcPts val="0"/>
              </a:spcBef>
              <a:buFont typeface="Arial" charset="0"/>
              <a:buChar char="•"/>
              <a:defRPr/>
            </a:pPr>
            <a:r>
              <a:rPr lang="en-US" sz="2100" dirty="0" smtClean="0">
                <a:ea typeface="ＭＳ Ｐゴシック" pitchFamily="34" charset="-128"/>
                <a:cs typeface="Calibri" pitchFamily="34" charset="0"/>
              </a:rPr>
              <a:t>Non-proprietary</a:t>
            </a:r>
          </a:p>
          <a:p>
            <a:pPr eaLnBrk="1" hangingPunct="1">
              <a:spcBef>
                <a:spcPts val="0"/>
              </a:spcBef>
              <a:buFont typeface="Arial" charset="0"/>
              <a:buChar char="•"/>
              <a:defRPr/>
            </a:pPr>
            <a:r>
              <a:rPr lang="en-US" sz="2100" dirty="0" smtClean="0">
                <a:ea typeface="ＭＳ Ｐゴシック" pitchFamily="34" charset="-128"/>
                <a:cs typeface="Calibri" pitchFamily="34" charset="0"/>
              </a:rPr>
              <a:t>Open, documented</a:t>
            </a:r>
          </a:p>
          <a:p>
            <a:pPr eaLnBrk="1" hangingPunct="1">
              <a:spcBef>
                <a:spcPts val="0"/>
              </a:spcBef>
              <a:spcAft>
                <a:spcPts val="1800"/>
              </a:spcAft>
              <a:buFont typeface="Arial" charset="0"/>
              <a:buChar char="•"/>
              <a:defRPr/>
            </a:pPr>
            <a:r>
              <a:rPr lang="en-US" sz="2100" dirty="0" smtClean="0">
                <a:ea typeface="ＭＳ Ｐゴシック" pitchFamily="34" charset="-128"/>
                <a:cs typeface="Calibri" pitchFamily="34" charset="0"/>
              </a:rPr>
              <a:t>Standard representation (ASCII, Unicode)</a:t>
            </a:r>
          </a:p>
          <a:p>
            <a:pPr>
              <a:buFont typeface="Arial" charset="0"/>
              <a:buNone/>
              <a:defRPr/>
            </a:pPr>
            <a:r>
              <a:rPr lang="en-GB" sz="2600" dirty="0" smtClean="0">
                <a:ea typeface="ＭＳ Ｐゴシック" pitchFamily="34" charset="-128"/>
                <a:cs typeface="Calibri" pitchFamily="34" charset="0"/>
              </a:rPr>
              <a:t>Data centres may have preferred formats for deposit e.g.</a:t>
            </a:r>
          </a:p>
          <a:p>
            <a:pPr eaLnBrk="1" hangingPunct="1">
              <a:buFont typeface="Arial" charset="0"/>
              <a:buNone/>
              <a:defRPr/>
            </a:pPr>
            <a:endParaRPr lang="en-US" sz="2600" dirty="0" smtClean="0">
              <a:ea typeface="ＭＳ Ｐゴシック" pitchFamily="34" charset="-128"/>
            </a:endParaRPr>
          </a:p>
        </p:txBody>
      </p:sp>
      <p:graphicFrame>
        <p:nvGraphicFramePr>
          <p:cNvPr id="2" name="Table 1"/>
          <p:cNvGraphicFramePr>
            <a:graphicFrameLocks noGrp="1"/>
          </p:cNvGraphicFramePr>
          <p:nvPr/>
        </p:nvGraphicFramePr>
        <p:xfrm>
          <a:off x="857250" y="3590925"/>
          <a:ext cx="6851649" cy="2671762"/>
        </p:xfrm>
        <a:graphic>
          <a:graphicData uri="http://schemas.openxmlformats.org/drawingml/2006/table">
            <a:tbl>
              <a:tblPr firstRow="1" bandRow="1">
                <a:tableStyleId>{F5AB1C69-6EDB-4FF4-983F-18BD219EF322}</a:tableStyleId>
              </a:tblPr>
              <a:tblGrid>
                <a:gridCol w="1987549"/>
                <a:gridCol w="3251200"/>
                <a:gridCol w="1612900"/>
              </a:tblGrid>
              <a:tr h="356235">
                <a:tc>
                  <a:txBody>
                    <a:bodyPr/>
                    <a:lstStyle/>
                    <a:p>
                      <a:pPr algn="ctr"/>
                      <a:r>
                        <a:rPr lang="en-GB" sz="1600" dirty="0" smtClean="0"/>
                        <a:t>Type</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pPr algn="ctr"/>
                      <a:r>
                        <a:rPr lang="en-GB" sz="1600" dirty="0" smtClean="0"/>
                        <a:t>Recommended</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pPr algn="ctr"/>
                      <a:r>
                        <a:rPr lang="en-GB" sz="1600" dirty="0" smtClean="0">
                          <a:solidFill>
                            <a:schemeClr val="lt1"/>
                          </a:solidFill>
                          <a:latin typeface="+mn-lt"/>
                          <a:cs typeface="+mn-cs"/>
                        </a:rPr>
                        <a:t>Non-preferred</a:t>
                      </a:r>
                      <a:endParaRPr lang="en-GB" sz="1600" dirty="0">
                        <a:solidFill>
                          <a:schemeClr val="tx1"/>
                        </a:solidFill>
                        <a:latin typeface="Trebuchet MS" pitchFamily="34" charset="0"/>
                        <a:cs typeface="Calibri" pitchFamily="34" charset="0"/>
                      </a:endParaRPr>
                    </a:p>
                  </a:txBody>
                  <a:tcPr marL="91452" marR="91452" marT="45730" marB="45730"/>
                </a:tc>
              </a:tr>
              <a:tr h="356235">
                <a:tc>
                  <a:txBody>
                    <a:bodyPr/>
                    <a:lstStyle/>
                    <a:p>
                      <a:r>
                        <a:rPr lang="en-GB" sz="1600" dirty="0" smtClean="0"/>
                        <a:t>Tabular</a:t>
                      </a:r>
                      <a:r>
                        <a:rPr lang="en-GB" sz="1600" baseline="0" dirty="0" smtClean="0"/>
                        <a:t> data</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CSV, TSV, SPSS portable</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Excel</a:t>
                      </a:r>
                      <a:endParaRPr lang="en-GB" sz="1600" dirty="0">
                        <a:solidFill>
                          <a:schemeClr val="tx1"/>
                        </a:solidFill>
                        <a:latin typeface="Trebuchet MS" pitchFamily="34" charset="0"/>
                        <a:cs typeface="Calibri" pitchFamily="34" charset="0"/>
                      </a:endParaRPr>
                    </a:p>
                  </a:txBody>
                  <a:tcPr marL="91452" marR="91452" marT="45730" marB="45730"/>
                </a:tc>
              </a:tr>
              <a:tr h="623411">
                <a:tc>
                  <a:txBody>
                    <a:bodyPr/>
                    <a:lstStyle/>
                    <a:p>
                      <a:r>
                        <a:rPr lang="en-GB" sz="1600" dirty="0" smtClean="0"/>
                        <a:t>Text</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Plain text,</a:t>
                      </a:r>
                      <a:r>
                        <a:rPr lang="en-GB" sz="1600" baseline="0" dirty="0" smtClean="0"/>
                        <a:t> HTML, RTF</a:t>
                      </a:r>
                    </a:p>
                    <a:p>
                      <a:r>
                        <a:rPr lang="en-GB" sz="1600" dirty="0" smtClean="0"/>
                        <a:t>PDF/A</a:t>
                      </a:r>
                      <a:r>
                        <a:rPr lang="en-GB" sz="1600" baseline="0" dirty="0" smtClean="0"/>
                        <a:t> only if layout matters</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Word</a:t>
                      </a:r>
                      <a:endParaRPr lang="en-GB" sz="1600" dirty="0">
                        <a:solidFill>
                          <a:schemeClr val="tx1"/>
                        </a:solidFill>
                        <a:latin typeface="Trebuchet MS" pitchFamily="34" charset="0"/>
                        <a:cs typeface="Calibri" pitchFamily="34" charset="0"/>
                      </a:endParaRPr>
                    </a:p>
                  </a:txBody>
                  <a:tcPr marL="91452" marR="91452" marT="45730" marB="45730"/>
                </a:tc>
              </a:tr>
              <a:tr h="623411">
                <a:tc>
                  <a:txBody>
                    <a:bodyPr/>
                    <a:lstStyle/>
                    <a:p>
                      <a:r>
                        <a:rPr lang="en-GB" sz="1600" dirty="0" smtClean="0"/>
                        <a:t>Media</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Container: MP4, Ogg</a:t>
                      </a:r>
                    </a:p>
                    <a:p>
                      <a:r>
                        <a:rPr lang="en-GB" sz="1600" dirty="0" smtClean="0"/>
                        <a:t>Codec:</a:t>
                      </a:r>
                      <a:r>
                        <a:rPr lang="en-GB" sz="1600" baseline="0" dirty="0" smtClean="0"/>
                        <a:t> </a:t>
                      </a:r>
                      <a:r>
                        <a:rPr lang="en-GB" sz="1600" dirty="0" smtClean="0"/>
                        <a:t>Theora,</a:t>
                      </a:r>
                      <a:r>
                        <a:rPr lang="en-GB" sz="1600" baseline="0" dirty="0" smtClean="0"/>
                        <a:t> Dirac, FLAC</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Quicktime</a:t>
                      </a:r>
                    </a:p>
                    <a:p>
                      <a:r>
                        <a:rPr lang="en-GB" sz="1600" dirty="0" smtClean="0"/>
                        <a:t>H264</a:t>
                      </a:r>
                      <a:endParaRPr lang="en-GB" sz="1600" dirty="0">
                        <a:solidFill>
                          <a:schemeClr val="tx1"/>
                        </a:solidFill>
                        <a:latin typeface="Trebuchet MS" pitchFamily="34" charset="0"/>
                        <a:cs typeface="Calibri" pitchFamily="34" charset="0"/>
                      </a:endParaRPr>
                    </a:p>
                  </a:txBody>
                  <a:tcPr marL="91452" marR="91452" marT="45730" marB="45730"/>
                </a:tc>
              </a:tr>
              <a:tr h="356235">
                <a:tc>
                  <a:txBody>
                    <a:bodyPr/>
                    <a:lstStyle/>
                    <a:p>
                      <a:r>
                        <a:rPr lang="en-GB" sz="1600" dirty="0" smtClean="0"/>
                        <a:t>Images</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TIFF, JPEG2000, PNG</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GIF,</a:t>
                      </a:r>
                      <a:r>
                        <a:rPr lang="en-GB" sz="1600" baseline="0" dirty="0" smtClean="0"/>
                        <a:t> JPG</a:t>
                      </a:r>
                      <a:endParaRPr lang="en-GB" sz="1600" dirty="0">
                        <a:solidFill>
                          <a:schemeClr val="tx1"/>
                        </a:solidFill>
                        <a:latin typeface="Trebuchet MS" pitchFamily="34" charset="0"/>
                        <a:cs typeface="Calibri" pitchFamily="34" charset="0"/>
                      </a:endParaRPr>
                    </a:p>
                  </a:txBody>
                  <a:tcPr marL="91452" marR="91452" marT="45730" marB="45730"/>
                </a:tc>
              </a:tr>
              <a:tr h="356235">
                <a:tc>
                  <a:txBody>
                    <a:bodyPr/>
                    <a:lstStyle/>
                    <a:p>
                      <a:r>
                        <a:rPr lang="en-GB" sz="1600" dirty="0" smtClean="0"/>
                        <a:t>Structured data</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XML,</a:t>
                      </a:r>
                      <a:r>
                        <a:rPr lang="en-GB" sz="1600" baseline="0" dirty="0" smtClean="0"/>
                        <a:t> RDF</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RDBMS</a:t>
                      </a:r>
                      <a:endParaRPr lang="en-GB" sz="1600" dirty="0">
                        <a:solidFill>
                          <a:schemeClr val="tx1"/>
                        </a:solidFill>
                        <a:latin typeface="Trebuchet MS" pitchFamily="34" charset="0"/>
                        <a:cs typeface="Calibri" pitchFamily="34" charset="0"/>
                      </a:endParaRPr>
                    </a:p>
                  </a:txBody>
                  <a:tcPr marL="91452" marR="91452" marT="45730" marB="45730"/>
                </a:tc>
              </a:tr>
            </a:tbl>
          </a:graphicData>
        </a:graphic>
      </p:graphicFrame>
      <p:sp>
        <p:nvSpPr>
          <p:cNvPr id="32802" name="TextBox 2"/>
          <p:cNvSpPr txBox="1">
            <a:spLocks noChangeArrowheads="1"/>
          </p:cNvSpPr>
          <p:nvPr/>
        </p:nvSpPr>
        <p:spPr bwMode="auto">
          <a:xfrm>
            <a:off x="304800" y="6450013"/>
            <a:ext cx="8545513" cy="369887"/>
          </a:xfrm>
          <a:prstGeom prst="rect">
            <a:avLst/>
          </a:prstGeom>
          <a:noFill/>
          <a:ln w="9525">
            <a:noFill/>
            <a:miter lim="800000"/>
            <a:headEnd/>
            <a:tailEnd/>
          </a:ln>
        </p:spPr>
        <p:txBody>
          <a:bodyPr>
            <a:spAutoFit/>
          </a:bodyPr>
          <a:lstStyle/>
          <a:p>
            <a:pPr>
              <a:buFontTx/>
              <a:buNone/>
              <a:defRPr/>
            </a:pPr>
            <a:r>
              <a:rPr lang="en-GB" sz="1800" dirty="0">
                <a:latin typeface="+mn-lt"/>
                <a:cs typeface="Calibri" pitchFamily="34" charset="0"/>
              </a:rPr>
              <a:t>Further examples: </a:t>
            </a:r>
            <a:r>
              <a:rPr lang="en-GB" sz="1800" dirty="0">
                <a:latin typeface="+mn-lt"/>
                <a:cs typeface="Calibri" pitchFamily="34" charset="0"/>
                <a:hlinkClick r:id="rId4"/>
              </a:rPr>
              <a:t>http://www.data-archive.ac.uk/create-manage/format/formats-table</a:t>
            </a:r>
            <a:r>
              <a:rPr lang="en-GB" sz="1800" dirty="0">
                <a:latin typeface="+mn-lt"/>
                <a:cs typeface="Calibri" pitchFamily="34" charset="0"/>
              </a:rPr>
              <a:t> </a:t>
            </a:r>
          </a:p>
        </p:txBody>
      </p:sp>
    </p:spTree>
    <p:custDataLst>
      <p:tags r:id="rId1"/>
    </p:custDataLst>
    <p:extLst>
      <p:ext uri="{BB962C8B-B14F-4D97-AF65-F5344CB8AC3E}">
        <p14:creationId xmlns:p14="http://schemas.microsoft.com/office/powerpoint/2010/main" val="125666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ChangeArrowheads="1"/>
          </p:cNvSpPr>
          <p:nvPr/>
        </p:nvSpPr>
        <p:spPr bwMode="auto">
          <a:xfrm>
            <a:off x="1556237" y="6332538"/>
            <a:ext cx="7413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dirty="0">
                <a:solidFill>
                  <a:srgbClr val="000000"/>
                </a:solidFill>
                <a:latin typeface="Trebuchet MS" panose="020B0603020202020204" pitchFamily="34" charset="0"/>
                <a:hlinkClick r:id="rId3"/>
              </a:rPr>
              <a:t>www.dcc.ac.uk/resources/how-guides/license-research-data</a:t>
            </a:r>
            <a:r>
              <a:rPr lang="en-GB" altLang="en-US" dirty="0">
                <a:solidFill>
                  <a:srgbClr val="000000"/>
                </a:solidFill>
                <a:latin typeface="Trebuchet MS" pitchFamily="34" charset="0"/>
              </a:rPr>
              <a:t> </a:t>
            </a:r>
          </a:p>
        </p:txBody>
      </p:sp>
      <p:sp>
        <p:nvSpPr>
          <p:cNvPr id="28675" name="Title 1"/>
          <p:cNvSpPr txBox="1">
            <a:spLocks noGrp="1"/>
          </p:cNvSpPr>
          <p:nvPr>
            <p:ph type="title"/>
          </p:nvPr>
        </p:nvSpPr>
        <p:spPr/>
        <p:txBody>
          <a:bodyPr>
            <a:normAutofit fontScale="90000"/>
          </a:bodyPr>
          <a:lstStyle/>
          <a:p>
            <a:pPr eaLnBrk="1"/>
            <a:r>
              <a:rPr lang="en-GB" altLang="en-US" dirty="0" smtClean="0">
                <a:latin typeface="Trebuchet MS" panose="020B0603020202020204" pitchFamily="34" charset="0"/>
              </a:rPr>
              <a:t>Licensing research data openly</a:t>
            </a:r>
          </a:p>
        </p:txBody>
      </p:sp>
      <p:pic>
        <p:nvPicPr>
          <p:cNvPr id="28676" name="Content Placeholder 3" descr="SnipImage.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1668463"/>
            <a:ext cx="2992438" cy="4241800"/>
          </a:xfrm>
          <a:ln w="9528">
            <a:solidFill>
              <a:srgbClr val="A6A6A6"/>
            </a:solidFill>
            <a:miter lim="800000"/>
            <a:headEnd/>
            <a:tailEnd/>
          </a:ln>
        </p:spPr>
      </p:pic>
      <p:sp>
        <p:nvSpPr>
          <p:cNvPr id="28678" name="TextBox 6"/>
          <p:cNvSpPr txBox="1">
            <a:spLocks noChangeArrowheads="1"/>
          </p:cNvSpPr>
          <p:nvPr/>
        </p:nvSpPr>
        <p:spPr bwMode="auto">
          <a:xfrm>
            <a:off x="3752850" y="1668463"/>
            <a:ext cx="49339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2000" dirty="0" smtClean="0">
                <a:latin typeface="Trebuchet MS" panose="020B0603020202020204" pitchFamily="34" charset="0"/>
              </a:rPr>
              <a:t>This DCC guide outlines the pros </a:t>
            </a:r>
            <a:r>
              <a:rPr lang="en-GB" altLang="en-US" sz="2000" dirty="0">
                <a:latin typeface="Trebuchet MS" panose="020B0603020202020204" pitchFamily="34" charset="0"/>
              </a:rPr>
              <a:t>and cons of each approach and gives practical advice on how to implement your licence</a:t>
            </a:r>
          </a:p>
        </p:txBody>
      </p:sp>
      <p:pic>
        <p:nvPicPr>
          <p:cNvPr id="28679" name="Picture 7" descr="download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35369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download (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19588" y="4222635"/>
            <a:ext cx="50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9"/>
          <p:cNvSpPr txBox="1">
            <a:spLocks noChangeArrowheads="1"/>
          </p:cNvSpPr>
          <p:nvPr/>
        </p:nvSpPr>
        <p:spPr bwMode="auto">
          <a:xfrm>
            <a:off x="4048595" y="3022306"/>
            <a:ext cx="48196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dirty="0">
                <a:latin typeface="Trebuchet MS" panose="020B0603020202020204" pitchFamily="34" charset="0"/>
              </a:rPr>
              <a:t>CREATIVE COMMONS LIMITATIONS</a:t>
            </a:r>
          </a:p>
          <a:p>
            <a:endParaRPr lang="en-GB" altLang="en-US" sz="1200" dirty="0">
              <a:latin typeface="Trebuchet MS" panose="020B0603020202020204" pitchFamily="34" charset="0"/>
            </a:endParaRPr>
          </a:p>
          <a:p>
            <a:r>
              <a:rPr lang="en-GB" altLang="en-US" dirty="0">
                <a:latin typeface="Trebuchet MS" panose="020B0603020202020204" pitchFamily="34" charset="0"/>
              </a:rPr>
              <a:t>		NC	Non-Commercial</a:t>
            </a:r>
          </a:p>
          <a:p>
            <a:r>
              <a:rPr lang="en-GB" altLang="en-US" dirty="0">
                <a:latin typeface="Trebuchet MS" panose="020B0603020202020204" pitchFamily="34" charset="0"/>
              </a:rPr>
              <a:t>		</a:t>
            </a:r>
            <a:r>
              <a:rPr lang="en-GB" altLang="en-US" dirty="0">
                <a:solidFill>
                  <a:srgbClr val="FF0000"/>
                </a:solidFill>
                <a:latin typeface="Trebuchet MS" panose="020B0603020202020204" pitchFamily="34" charset="0"/>
              </a:rPr>
              <a:t>What counts as commercial?</a:t>
            </a:r>
          </a:p>
          <a:p>
            <a:endParaRPr lang="en-GB" altLang="en-US" sz="1200" dirty="0">
              <a:latin typeface="Trebuchet MS" panose="020B0603020202020204" pitchFamily="34" charset="0"/>
            </a:endParaRPr>
          </a:p>
          <a:p>
            <a:r>
              <a:rPr lang="en-GB" altLang="en-US" dirty="0">
                <a:latin typeface="Trebuchet MS" panose="020B0603020202020204" pitchFamily="34" charset="0"/>
              </a:rPr>
              <a:t>		ND	No Derivatives</a:t>
            </a:r>
          </a:p>
          <a:p>
            <a:r>
              <a:rPr lang="en-GB" altLang="en-US" dirty="0">
                <a:latin typeface="Trebuchet MS" panose="020B0603020202020204" pitchFamily="34" charset="0"/>
              </a:rPr>
              <a:t>		</a:t>
            </a:r>
            <a:r>
              <a:rPr lang="en-GB" altLang="en-US" dirty="0">
                <a:solidFill>
                  <a:srgbClr val="FF0000"/>
                </a:solidFill>
                <a:latin typeface="Trebuchet MS" panose="020B0603020202020204" pitchFamily="34" charset="0"/>
              </a:rPr>
              <a:t>Severely restricts </a:t>
            </a:r>
            <a:r>
              <a:rPr lang="en-GB" altLang="en-US" dirty="0" smtClean="0">
                <a:solidFill>
                  <a:srgbClr val="FF0000"/>
                </a:solidFill>
                <a:latin typeface="Trebuchet MS" panose="020B0603020202020204" pitchFamily="34" charset="0"/>
              </a:rPr>
              <a:t>use</a:t>
            </a:r>
          </a:p>
          <a:p>
            <a:endParaRPr lang="en-GB" altLang="en-US" dirty="0">
              <a:latin typeface="Trebuchet MS" panose="020B0603020202020204" pitchFamily="34" charset="0"/>
            </a:endParaRPr>
          </a:p>
          <a:p>
            <a:pPr algn="ctr"/>
            <a:r>
              <a:rPr lang="en-GB" altLang="en-US" b="1" dirty="0" smtClean="0">
                <a:latin typeface="Trebuchet MS" panose="020B0603020202020204" pitchFamily="34" charset="0"/>
              </a:rPr>
              <a:t>These clauses are not open licenses</a:t>
            </a:r>
            <a:endParaRPr lang="en-GB" altLang="en-US" b="1" dirty="0">
              <a:latin typeface="Trebuchet MS" panose="020B0603020202020204" pitchFamily="34" charset="0"/>
            </a:endParaRPr>
          </a:p>
        </p:txBody>
      </p:sp>
      <p:grpSp>
        <p:nvGrpSpPr>
          <p:cNvPr id="10" name="Group 5"/>
          <p:cNvGrpSpPr>
            <a:grpSpLocks/>
          </p:cNvGrpSpPr>
          <p:nvPr/>
        </p:nvGrpSpPr>
        <p:grpSpPr bwMode="auto">
          <a:xfrm>
            <a:off x="71277" y="3605666"/>
            <a:ext cx="3964542" cy="2192338"/>
            <a:chOff x="457200" y="4139662"/>
            <a:chExt cx="4392484" cy="2193563"/>
          </a:xfrm>
        </p:grpSpPr>
        <p:sp>
          <p:nvSpPr>
            <p:cNvPr id="28683" name="Rectangle 10"/>
            <p:cNvSpPr>
              <a:spLocks noChangeArrowheads="1"/>
            </p:cNvSpPr>
            <p:nvPr/>
          </p:nvSpPr>
          <p:spPr bwMode="auto">
            <a:xfrm>
              <a:off x="457200" y="4139662"/>
              <a:ext cx="4392484" cy="2193563"/>
            </a:xfrm>
            <a:custGeom>
              <a:avLst/>
              <a:gdLst>
                <a:gd name="T0" fmla="*/ 2196242 w 4392484"/>
                <a:gd name="T1" fmla="*/ 0 h 2193563"/>
                <a:gd name="T2" fmla="*/ 4392484 w 4392484"/>
                <a:gd name="T3" fmla="*/ 1096782 h 2193563"/>
                <a:gd name="T4" fmla="*/ 2196242 w 4392484"/>
                <a:gd name="T5" fmla="*/ 2193563 h 2193563"/>
                <a:gd name="T6" fmla="*/ 0 w 4392484"/>
                <a:gd name="T7" fmla="*/ 1096782 h 2193563"/>
                <a:gd name="T8" fmla="*/ 17694720 60000 65536"/>
                <a:gd name="T9" fmla="*/ 0 60000 65536"/>
                <a:gd name="T10" fmla="*/ 5898240 60000 65536"/>
                <a:gd name="T11" fmla="*/ 11796480 60000 65536"/>
                <a:gd name="T12" fmla="*/ 107082 w 4392484"/>
                <a:gd name="T13" fmla="*/ 107082 h 2193563"/>
                <a:gd name="T14" fmla="*/ 4285402 w 4392484"/>
                <a:gd name="T15" fmla="*/ 2086481 h 2193563"/>
              </a:gdLst>
              <a:ahLst/>
              <a:cxnLst>
                <a:cxn ang="T8">
                  <a:pos x="T0" y="T1"/>
                </a:cxn>
                <a:cxn ang="T9">
                  <a:pos x="T2" y="T3"/>
                </a:cxn>
                <a:cxn ang="T10">
                  <a:pos x="T4" y="T5"/>
                </a:cxn>
                <a:cxn ang="T11">
                  <a:pos x="T6" y="T7"/>
                </a:cxn>
              </a:cxnLst>
              <a:rect l="T12" t="T13" r="T14" b="T15"/>
              <a:pathLst>
                <a:path w="4392484" h="2193563">
                  <a:moveTo>
                    <a:pt x="365594" y="0"/>
                  </a:moveTo>
                  <a:lnTo>
                    <a:pt x="365593" y="0"/>
                  </a:lnTo>
                  <a:cubicBezTo>
                    <a:pt x="163682" y="0"/>
                    <a:pt x="0" y="163682"/>
                    <a:pt x="0" y="365593"/>
                  </a:cubicBezTo>
                  <a:lnTo>
                    <a:pt x="0" y="1827969"/>
                  </a:lnTo>
                  <a:cubicBezTo>
                    <a:pt x="0" y="2029880"/>
                    <a:pt x="163682" y="2193562"/>
                    <a:pt x="365593" y="2193563"/>
                  </a:cubicBezTo>
                  <a:lnTo>
                    <a:pt x="4026890" y="2193563"/>
                  </a:lnTo>
                  <a:cubicBezTo>
                    <a:pt x="4228801" y="2193562"/>
                    <a:pt x="4392484" y="2029880"/>
                    <a:pt x="4392484" y="1827969"/>
                  </a:cubicBezTo>
                  <a:lnTo>
                    <a:pt x="4392484" y="365594"/>
                  </a:lnTo>
                  <a:cubicBezTo>
                    <a:pt x="4392484" y="163682"/>
                    <a:pt x="4228801" y="0"/>
                    <a:pt x="4026890" y="0"/>
                  </a:cubicBezTo>
                  <a:close/>
                </a:path>
              </a:pathLst>
            </a:custGeom>
            <a:solidFill>
              <a:srgbClr val="2DA2BF"/>
            </a:solidFill>
            <a:ln w="11430">
              <a:solidFill>
                <a:srgbClr val="1E768C"/>
              </a:solidFill>
              <a:miter lim="800000"/>
              <a:headEnd/>
              <a:tailEnd/>
            </a:ln>
          </p:spPr>
          <p:txBody>
            <a:bodyPr anchor="ctr" anchorCtr="1"/>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2400" dirty="0">
                  <a:solidFill>
                    <a:srgbClr val="000000"/>
                  </a:solidFill>
                  <a:latin typeface="Trebuchet MS" panose="020B0603020202020204" pitchFamily="34" charset="0"/>
                </a:rPr>
                <a:t>Horizon 2020 </a:t>
              </a:r>
              <a:r>
                <a:rPr lang="en-GB" altLang="en-US" sz="2400" dirty="0" smtClean="0">
                  <a:solidFill>
                    <a:srgbClr val="000000"/>
                  </a:solidFill>
                  <a:latin typeface="Trebuchet MS" panose="020B0603020202020204" pitchFamily="34" charset="0"/>
                </a:rPr>
                <a:t>Open Access guidelines point to:</a:t>
              </a:r>
              <a:endParaRPr lang="en-GB" altLang="en-US" sz="2400" dirty="0">
                <a:solidFill>
                  <a:srgbClr val="000000"/>
                </a:solidFill>
                <a:latin typeface="Trebuchet MS" panose="020B0603020202020204" pitchFamily="34" charset="0"/>
              </a:endParaRPr>
            </a:p>
            <a:p>
              <a:pPr algn="ctr"/>
              <a:endParaRPr lang="en-GB" altLang="en-US" sz="2400" dirty="0">
                <a:solidFill>
                  <a:srgbClr val="000000"/>
                </a:solidFill>
                <a:latin typeface="Trebuchet MS" panose="020B0603020202020204" pitchFamily="34" charset="0"/>
              </a:endParaRPr>
            </a:p>
            <a:p>
              <a:pPr algn="ctr"/>
              <a:r>
                <a:rPr lang="en-GB" altLang="en-US" sz="2400" dirty="0" smtClean="0">
                  <a:solidFill>
                    <a:srgbClr val="000000"/>
                  </a:solidFill>
                  <a:latin typeface="Trebuchet MS" panose="020B0603020202020204" pitchFamily="34" charset="0"/>
                </a:rPr>
                <a:t>or </a:t>
              </a:r>
              <a:endParaRPr lang="en-GB" altLang="en-US" sz="2400" dirty="0">
                <a:solidFill>
                  <a:srgbClr val="000000"/>
                </a:solidFill>
                <a:latin typeface="Trebuchet MS" panose="020B0603020202020204" pitchFamily="34" charset="0"/>
              </a:endParaRPr>
            </a:p>
          </p:txBody>
        </p:sp>
        <p:pic>
          <p:nvPicPr>
            <p:cNvPr id="28684" name="Picture 11" descr="download.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780" y="5640006"/>
              <a:ext cx="1311002" cy="410165"/>
            </a:xfrm>
            <a:prstGeom prst="rect">
              <a:avLst/>
            </a:prstGeom>
            <a:solidFill>
              <a:srgbClr val="2DA2BF"/>
            </a:solidFill>
            <a:ln w="11430">
              <a:solidFill>
                <a:srgbClr val="1E768C"/>
              </a:solidFill>
              <a:miter lim="800000"/>
              <a:headEnd/>
              <a:tailEnd/>
            </a:ln>
          </p:spPr>
        </p:pic>
        <p:pic>
          <p:nvPicPr>
            <p:cNvPr id="2868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4609" y="5629114"/>
              <a:ext cx="1333969" cy="416320"/>
            </a:xfrm>
            <a:prstGeom prst="rect">
              <a:avLst/>
            </a:prstGeom>
            <a:solidFill>
              <a:srgbClr val="2DA2BF"/>
            </a:solidFill>
            <a:ln w="11430">
              <a:solidFill>
                <a:srgbClr val="1E768C"/>
              </a:solidFill>
              <a:miter lim="800000"/>
              <a:headEnd/>
              <a:tailEnd/>
            </a:ln>
          </p:spPr>
        </p:pic>
      </p:grpSp>
    </p:spTree>
    <p:extLst>
      <p:ext uri="{BB962C8B-B14F-4D97-AF65-F5344CB8AC3E}">
        <p14:creationId xmlns:p14="http://schemas.microsoft.com/office/powerpoint/2010/main" val="94333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licensing tool</a:t>
            </a:r>
            <a:endParaRPr lang="en-GB" dirty="0"/>
          </a:p>
        </p:txBody>
      </p:sp>
      <p:sp>
        <p:nvSpPr>
          <p:cNvPr id="3" name="Content Placeholder 2"/>
          <p:cNvSpPr>
            <a:spLocks noGrp="1"/>
          </p:cNvSpPr>
          <p:nvPr>
            <p:ph idx="1"/>
          </p:nvPr>
        </p:nvSpPr>
        <p:spPr/>
        <p:txBody>
          <a:bodyPr/>
          <a:lstStyle/>
          <a:p>
            <a:pPr marL="0" indent="0">
              <a:buNone/>
            </a:pPr>
            <a:r>
              <a:rPr lang="en-GB" dirty="0" smtClean="0"/>
              <a:t>Answer questions to determine which licence(s) are appropriate to use</a:t>
            </a:r>
          </a:p>
          <a:p>
            <a:endParaRPr lang="en-GB" dirty="0"/>
          </a:p>
          <a:p>
            <a:endParaRPr lang="en-GB" dirty="0" smtClean="0"/>
          </a:p>
          <a:p>
            <a:endParaRPr lang="en-GB" dirty="0"/>
          </a:p>
          <a:p>
            <a:endParaRPr lang="en-GB" dirty="0" smtClean="0"/>
          </a:p>
          <a:p>
            <a:pPr marL="0" indent="0">
              <a:buNone/>
            </a:pPr>
            <a:endParaRPr lang="en-GB" dirty="0"/>
          </a:p>
        </p:txBody>
      </p:sp>
      <p:grpSp>
        <p:nvGrpSpPr>
          <p:cNvPr id="5" name="Group 5"/>
          <p:cNvGrpSpPr/>
          <p:nvPr/>
        </p:nvGrpSpPr>
        <p:grpSpPr>
          <a:xfrm>
            <a:off x="1835696" y="2993839"/>
            <a:ext cx="5884384" cy="2883433"/>
            <a:chOff x="3275856" y="3032816"/>
            <a:chExt cx="5659996" cy="311896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930" y="4567605"/>
              <a:ext cx="4880284" cy="158417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5590"/>
            <a:stretch/>
          </p:blipFill>
          <p:spPr>
            <a:xfrm>
              <a:off x="3718647" y="3812286"/>
              <a:ext cx="5217205" cy="771633"/>
            </a:xfrm>
            <a:prstGeom prst="rect">
              <a:avLst/>
            </a:prstGeom>
            <a:ln>
              <a:solidFill>
                <a:schemeClr val="bg1">
                  <a:lumMod val="50000"/>
                </a:schemeClr>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25399"/>
            <a:stretch/>
          </p:blipFill>
          <p:spPr>
            <a:xfrm>
              <a:off x="3275856" y="3032816"/>
              <a:ext cx="5442842" cy="836917"/>
            </a:xfrm>
            <a:prstGeom prst="rect">
              <a:avLst/>
            </a:prstGeom>
            <a:ln>
              <a:solidFill>
                <a:schemeClr val="bg1">
                  <a:lumMod val="50000"/>
                </a:schemeClr>
              </a:solidFill>
            </a:ln>
          </p:spPr>
        </p:pic>
      </p:grpSp>
      <p:sp>
        <p:nvSpPr>
          <p:cNvPr id="9" name="Rectangle 8"/>
          <p:cNvSpPr/>
          <p:nvPr/>
        </p:nvSpPr>
        <p:spPr>
          <a:xfrm>
            <a:off x="2520879" y="6282601"/>
            <a:ext cx="6015911" cy="369332"/>
          </a:xfrm>
          <a:prstGeom prst="rect">
            <a:avLst/>
          </a:prstGeom>
        </p:spPr>
        <p:txBody>
          <a:bodyPr wrap="square">
            <a:spAutoFit/>
          </a:bodyPr>
          <a:lstStyle/>
          <a:p>
            <a:r>
              <a:rPr lang="en-GB" altLang="en-US" dirty="0">
                <a:solidFill>
                  <a:srgbClr val="000000"/>
                </a:solidFill>
                <a:latin typeface="Trebuchet MS" pitchFamily="34" charset="0"/>
                <a:hlinkClick r:id="rId5"/>
              </a:rPr>
              <a:t>http://ufal.github.io/lindat-license-selector</a:t>
            </a:r>
            <a:endParaRPr lang="en-GB" altLang="en-US" dirty="0">
              <a:solidFill>
                <a:srgbClr val="000000"/>
              </a:solidFill>
              <a:latin typeface="Trebuchet MS" pitchFamily="34" charset="0"/>
            </a:endParaRPr>
          </a:p>
        </p:txBody>
      </p:sp>
    </p:spTree>
    <p:extLst>
      <p:ext uri="{BB962C8B-B14F-4D97-AF65-F5344CB8AC3E}">
        <p14:creationId xmlns:p14="http://schemas.microsoft.com/office/powerpoint/2010/main" val="544322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for closed data</a:t>
            </a:r>
            <a:endParaRPr lang="en-GB" dirty="0"/>
          </a:p>
        </p:txBody>
      </p:sp>
      <p:sp>
        <p:nvSpPr>
          <p:cNvPr id="3" name="Content Placeholder 2"/>
          <p:cNvSpPr>
            <a:spLocks noGrp="1"/>
          </p:cNvSpPr>
          <p:nvPr>
            <p:ph idx="1"/>
          </p:nvPr>
        </p:nvSpPr>
        <p:spPr/>
        <p:txBody>
          <a:bodyPr/>
          <a:lstStyle/>
          <a:p>
            <a:r>
              <a:rPr lang="en-GB" dirty="0" smtClean="0"/>
              <a:t>Institutional data archive/vault</a:t>
            </a:r>
          </a:p>
          <a:p>
            <a:r>
              <a:rPr lang="en-GB" dirty="0" smtClean="0"/>
              <a:t>Safe havens – </a:t>
            </a:r>
            <a:r>
              <a:rPr lang="en-GB" dirty="0" smtClean="0">
                <a:solidFill>
                  <a:srgbClr val="FF0000"/>
                </a:solidFill>
              </a:rPr>
              <a:t>(e.g. secure patient data)</a:t>
            </a:r>
          </a:p>
          <a:p>
            <a:r>
              <a:rPr lang="en-GB" dirty="0" smtClean="0"/>
              <a:t>3</a:t>
            </a:r>
            <a:r>
              <a:rPr lang="en-GB" baseline="30000" dirty="0" smtClean="0"/>
              <a:t>rd</a:t>
            </a:r>
            <a:r>
              <a:rPr lang="en-GB" dirty="0" smtClean="0"/>
              <a:t> party </a:t>
            </a:r>
            <a:r>
              <a:rPr lang="en-GB" dirty="0"/>
              <a:t>d</a:t>
            </a:r>
            <a:r>
              <a:rPr lang="en-GB" dirty="0" smtClean="0"/>
              <a:t>ata archiving</a:t>
            </a:r>
          </a:p>
          <a:p>
            <a:r>
              <a:rPr lang="en-GB" dirty="0" smtClean="0"/>
              <a:t>Cloud storage</a:t>
            </a:r>
          </a:p>
          <a:p>
            <a:r>
              <a:rPr lang="en-GB" dirty="0" smtClean="0"/>
              <a:t>Institutional servers – the ‘do nothing’ option</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6" y="4797152"/>
            <a:ext cx="8964488" cy="2060848"/>
          </a:xfrm>
          <a:prstGeom prst="rect">
            <a:avLst/>
          </a:prstGeom>
        </p:spPr>
      </p:pic>
    </p:spTree>
    <p:extLst>
      <p:ext uri="{BB962C8B-B14F-4D97-AF65-F5344CB8AC3E}">
        <p14:creationId xmlns:p14="http://schemas.microsoft.com/office/powerpoint/2010/main" val="15145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for open data</a:t>
            </a:r>
            <a:endParaRPr lang="en-GB" dirty="0"/>
          </a:p>
        </p:txBody>
      </p:sp>
      <p:sp>
        <p:nvSpPr>
          <p:cNvPr id="3" name="Content Placeholder 2"/>
          <p:cNvSpPr>
            <a:spLocks noGrp="1"/>
          </p:cNvSpPr>
          <p:nvPr>
            <p:ph idx="1"/>
          </p:nvPr>
        </p:nvSpPr>
        <p:spPr>
          <a:xfrm>
            <a:off x="450273" y="1628800"/>
            <a:ext cx="8229600" cy="4997165"/>
          </a:xfrm>
        </p:spPr>
        <p:txBody>
          <a:bodyPr/>
          <a:lstStyle/>
          <a:p>
            <a:r>
              <a:rPr lang="en-GB" dirty="0" smtClean="0"/>
              <a:t>Domain repository</a:t>
            </a:r>
          </a:p>
          <a:p>
            <a:r>
              <a:rPr lang="en-GB" dirty="0" smtClean="0"/>
              <a:t>General repository – Figshare, </a:t>
            </a:r>
            <a:r>
              <a:rPr lang="en-GB" dirty="0" err="1" smtClean="0"/>
              <a:t>Zenodo</a:t>
            </a:r>
            <a:r>
              <a:rPr lang="en-GB" dirty="0" smtClean="0"/>
              <a:t>, Dryad</a:t>
            </a:r>
          </a:p>
          <a:p>
            <a:r>
              <a:rPr lang="en-GB" dirty="0" smtClean="0"/>
              <a:t>Institutional repository</a:t>
            </a:r>
          </a:p>
          <a:p>
            <a:r>
              <a:rPr lang="en-GB" dirty="0" smtClean="0"/>
              <a:t>Journal supplementary material</a:t>
            </a:r>
          </a:p>
          <a:p>
            <a:r>
              <a:rPr lang="en-GB" dirty="0" smtClean="0"/>
              <a:t>Departmental web page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4581128"/>
            <a:ext cx="396276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63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we cover?</a:t>
            </a:r>
            <a:endParaRPr lang="en-GB" dirty="0"/>
          </a:p>
        </p:txBody>
      </p:sp>
      <p:sp>
        <p:nvSpPr>
          <p:cNvPr id="3" name="Content Placeholder 2"/>
          <p:cNvSpPr>
            <a:spLocks noGrp="1"/>
          </p:cNvSpPr>
          <p:nvPr>
            <p:ph idx="1"/>
          </p:nvPr>
        </p:nvSpPr>
        <p:spPr>
          <a:xfrm>
            <a:off x="467544" y="1860835"/>
            <a:ext cx="8229600" cy="4997165"/>
          </a:xfrm>
        </p:spPr>
        <p:txBody>
          <a:bodyPr/>
          <a:lstStyle/>
          <a:p>
            <a:pPr marL="514350" indent="-514350">
              <a:buFont typeface="+mj-lt"/>
              <a:buAutoNum type="arabicPeriod"/>
            </a:pPr>
            <a:r>
              <a:rPr lang="en-GB" dirty="0" smtClean="0"/>
              <a:t>Introduction and definitions</a:t>
            </a:r>
          </a:p>
          <a:p>
            <a:pPr marL="514350" indent="-514350">
              <a:buFont typeface="+mj-lt"/>
              <a:buAutoNum type="arabicPeriod"/>
            </a:pPr>
            <a:r>
              <a:rPr lang="en-GB" dirty="0" smtClean="0"/>
              <a:t>How to manage data</a:t>
            </a:r>
          </a:p>
          <a:p>
            <a:pPr marL="514350" indent="-514350">
              <a:buFont typeface="+mj-lt"/>
              <a:buAutoNum type="arabicPeriod"/>
            </a:pPr>
            <a:r>
              <a:rPr lang="en-GB" dirty="0" smtClean="0"/>
              <a:t>What to publish and where to put it</a:t>
            </a:r>
          </a:p>
        </p:txBody>
      </p:sp>
    </p:spTree>
    <p:extLst>
      <p:ext uri="{BB962C8B-B14F-4D97-AF65-F5344CB8AC3E}">
        <p14:creationId xmlns:p14="http://schemas.microsoft.com/office/powerpoint/2010/main" val="676400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249616" cy="5001344"/>
          </a:xfrm>
        </p:spPr>
        <p:txBody>
          <a:bodyPr>
            <a:normAutofit lnSpcReduction="10000"/>
          </a:bodyPr>
          <a:lstStyle/>
          <a:p>
            <a:pPr>
              <a:buSzPct val="60000"/>
              <a:buFont typeface="Wingdings" charset="2"/>
              <a:buChar char="Ø"/>
            </a:pPr>
            <a:r>
              <a:rPr lang="en-US" sz="2800" dirty="0"/>
              <a:t>General directories</a:t>
            </a:r>
          </a:p>
          <a:p>
            <a:pPr lvl="1">
              <a:spcAft>
                <a:spcPts val="2400"/>
              </a:spcAft>
              <a:buSzPct val="60000"/>
              <a:buNone/>
            </a:pPr>
            <a:r>
              <a:rPr lang="en-US" sz="1946" dirty="0" smtClean="0"/>
              <a:t>Re3data.org</a:t>
            </a:r>
            <a:endParaRPr lang="en-US" sz="1946" dirty="0"/>
          </a:p>
          <a:p>
            <a:pPr>
              <a:buSzPct val="60000"/>
              <a:buFont typeface="Wingdings" charset="2"/>
              <a:buChar char="Ø"/>
            </a:pPr>
            <a:r>
              <a:rPr lang="en-US" sz="2800" dirty="0"/>
              <a:t>Domain specific directories</a:t>
            </a:r>
          </a:p>
          <a:p>
            <a:pPr lvl="1">
              <a:spcAft>
                <a:spcPts val="2400"/>
              </a:spcAft>
              <a:buSzPct val="60000"/>
              <a:buNone/>
            </a:pPr>
            <a:r>
              <a:rPr lang="en-US" sz="1946" dirty="0"/>
              <a:t>e.g. life sciences – </a:t>
            </a:r>
            <a:r>
              <a:rPr lang="en-US" sz="1946" dirty="0">
                <a:hlinkClick r:id="rId3"/>
              </a:rPr>
              <a:t>Biosharing.org</a:t>
            </a:r>
            <a:endParaRPr lang="en-US" sz="1946" dirty="0"/>
          </a:p>
          <a:p>
            <a:pPr>
              <a:buSzPct val="60000"/>
              <a:buFont typeface="Wingdings" charset="2"/>
              <a:buChar char="Ø"/>
            </a:pPr>
            <a:r>
              <a:rPr lang="en-US" sz="2811" dirty="0"/>
              <a:t>Data journal recommendations</a:t>
            </a:r>
          </a:p>
          <a:p>
            <a:pPr lvl="1">
              <a:spcAft>
                <a:spcPts val="2400"/>
              </a:spcAft>
              <a:buSzPct val="60000"/>
              <a:buNone/>
            </a:pPr>
            <a:r>
              <a:rPr lang="en-US" sz="1946" dirty="0"/>
              <a:t>Edinburgh research data blog: </a:t>
            </a:r>
            <a:r>
              <a:rPr lang="en-US" sz="1946" dirty="0">
                <a:hlinkClick r:id="rId4"/>
              </a:rPr>
              <a:t>Sources of dataset peer review</a:t>
            </a:r>
            <a:endParaRPr lang="en-US" sz="1946" dirty="0"/>
          </a:p>
          <a:p>
            <a:pPr>
              <a:buSzPct val="60000"/>
              <a:buFont typeface="Wingdings" charset="2"/>
              <a:buChar char="Ø"/>
            </a:pPr>
            <a:r>
              <a:rPr lang="en-US" sz="2800" dirty="0"/>
              <a:t>Funding body recommendations</a:t>
            </a:r>
          </a:p>
          <a:p>
            <a:pPr lvl="1">
              <a:spcAft>
                <a:spcPts val="2400"/>
              </a:spcAft>
              <a:buSzPct val="60000"/>
              <a:buNone/>
            </a:pPr>
            <a:r>
              <a:rPr lang="en-US" sz="1935" dirty="0"/>
              <a:t>E.g. Wellcome Trust </a:t>
            </a:r>
            <a:r>
              <a:rPr lang="en-US" sz="1935" dirty="0">
                <a:hlinkClick r:id="rId5"/>
              </a:rPr>
              <a:t>Data repositories and database sources</a:t>
            </a:r>
            <a:endParaRPr lang="en-US" sz="1935" dirty="0"/>
          </a:p>
          <a:p>
            <a:pPr>
              <a:spcAft>
                <a:spcPts val="2400"/>
              </a:spcAft>
              <a:buSzPct val="60000"/>
              <a:buFont typeface="Wingdings" charset="2"/>
              <a:buChar char="Ø"/>
            </a:pPr>
            <a:endParaRPr lang="en-US" dirty="0"/>
          </a:p>
          <a:p>
            <a:pPr>
              <a:spcAft>
                <a:spcPts val="1200"/>
              </a:spcAft>
              <a:buSzPct val="60000"/>
              <a:buFont typeface="Wingdings" charset="2"/>
              <a:buChar char="Ø"/>
            </a:pPr>
            <a:endParaRPr lang="en-US" dirty="0"/>
          </a:p>
        </p:txBody>
      </p:sp>
      <p:sp>
        <p:nvSpPr>
          <p:cNvPr id="2" name="Title 1"/>
          <p:cNvSpPr>
            <a:spLocks noGrp="1"/>
          </p:cNvSpPr>
          <p:nvPr>
            <p:ph type="title"/>
          </p:nvPr>
        </p:nvSpPr>
        <p:spPr/>
        <p:txBody>
          <a:bodyPr>
            <a:normAutofit fontScale="90000"/>
          </a:bodyPr>
          <a:lstStyle/>
          <a:p>
            <a:r>
              <a:rPr lang="en-US"/>
              <a:t>Finding external repositories</a:t>
            </a:r>
          </a:p>
        </p:txBody>
      </p:sp>
      <p:sp>
        <p:nvSpPr>
          <p:cNvPr id="6" name="Hexagon 5"/>
          <p:cNvSpPr/>
          <p:nvPr/>
        </p:nvSpPr>
        <p:spPr>
          <a:xfrm>
            <a:off x="439979" y="116632"/>
            <a:ext cx="1066800" cy="762000"/>
          </a:xfrm>
          <a:prstGeom prst="hexagon">
            <a:avLst/>
          </a:prstGeom>
          <a:solidFill>
            <a:srgbClr val="CCCC33"/>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Go</a:t>
            </a:r>
          </a:p>
        </p:txBody>
      </p:sp>
    </p:spTree>
    <p:extLst>
      <p:ext uri="{BB962C8B-B14F-4D97-AF65-F5344CB8AC3E}">
        <p14:creationId xmlns:p14="http://schemas.microsoft.com/office/powerpoint/2010/main" val="161153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971301"/>
            <a:ext cx="3481130" cy="2900941"/>
          </a:xfrm>
          <a:prstGeom prst="rect">
            <a:avLst/>
          </a:prstGeom>
        </p:spPr>
      </p:pic>
      <p:sp>
        <p:nvSpPr>
          <p:cNvPr id="2" name="Title 1"/>
          <p:cNvSpPr>
            <a:spLocks noGrp="1"/>
          </p:cNvSpPr>
          <p:nvPr>
            <p:ph type="title"/>
          </p:nvPr>
        </p:nvSpPr>
        <p:spPr/>
        <p:txBody>
          <a:bodyPr/>
          <a:lstStyle/>
          <a:p>
            <a:r>
              <a:rPr lang="en-GB" dirty="0" smtClean="0"/>
              <a:t>A conversation with the researcher</a:t>
            </a:r>
            <a:endParaRPr lang="en-GB" dirty="0"/>
          </a:p>
        </p:txBody>
      </p:sp>
      <p:sp>
        <p:nvSpPr>
          <p:cNvPr id="3" name="Content Placeholder 2"/>
          <p:cNvSpPr>
            <a:spLocks noGrp="1"/>
          </p:cNvSpPr>
          <p:nvPr>
            <p:ph sz="quarter" idx="1"/>
          </p:nvPr>
        </p:nvSpPr>
        <p:spPr>
          <a:xfrm>
            <a:off x="539552" y="1461331"/>
            <a:ext cx="8153400" cy="3960440"/>
          </a:xfrm>
        </p:spPr>
        <p:txBody>
          <a:bodyPr>
            <a:normAutofit/>
          </a:bodyPr>
          <a:lstStyle/>
          <a:p>
            <a:r>
              <a:rPr lang="en-GB" dirty="0" smtClean="0"/>
              <a:t>There may be an accepted repository used by peers or required by funders</a:t>
            </a:r>
          </a:p>
          <a:p>
            <a:r>
              <a:rPr lang="en-GB" dirty="0" smtClean="0"/>
              <a:t>Multidisciplinary studies may not have an obvious home</a:t>
            </a:r>
          </a:p>
          <a:p>
            <a:r>
              <a:rPr lang="en-GB" dirty="0" smtClean="0"/>
              <a:t>Data types and volumes will impact on decision</a:t>
            </a:r>
          </a:p>
          <a:p>
            <a:endParaRPr lang="en-GB" dirty="0"/>
          </a:p>
        </p:txBody>
      </p:sp>
    </p:spTree>
    <p:extLst>
      <p:ext uri="{BB962C8B-B14F-4D97-AF65-F5344CB8AC3E}">
        <p14:creationId xmlns:p14="http://schemas.microsoft.com/office/powerpoint/2010/main" val="1463512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a:xfrm>
            <a:off x="467544" y="404664"/>
            <a:ext cx="8363272" cy="683994"/>
          </a:xfrm>
        </p:spPr>
        <p:txBody>
          <a:bodyPr>
            <a:noAutofit/>
          </a:bodyPr>
          <a:lstStyle/>
          <a:p>
            <a:pPr eaLnBrk="1"/>
            <a:r>
              <a:rPr lang="en-GB" altLang="en-US" dirty="0" smtClean="0"/>
              <a:t>Data repositories</a:t>
            </a:r>
            <a:endParaRPr lang="en-GB" altLang="en-US" dirty="0"/>
          </a:p>
        </p:txBody>
      </p:sp>
      <p:pic>
        <p:nvPicPr>
          <p:cNvPr id="29699" name="Picture 3"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678" y="2659234"/>
            <a:ext cx="5772150" cy="3213100"/>
          </a:xfrm>
          <a:prstGeom prst="rect">
            <a:avLst/>
          </a:prstGeom>
          <a:noFill/>
          <a:ln w="9528">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3105150" y="4529138"/>
            <a:ext cx="1912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1600">
                <a:solidFill>
                  <a:srgbClr val="FFFFFF"/>
                </a:solidFill>
                <a:latin typeface="Georgia" pitchFamily="18" charset="0"/>
              </a:rPr>
              <a:t>http://databib.org </a:t>
            </a:r>
          </a:p>
        </p:txBody>
      </p:sp>
      <p:sp>
        <p:nvSpPr>
          <p:cNvPr id="29702" name="Rectangle 7"/>
          <p:cNvSpPr>
            <a:spLocks noChangeArrowheads="1"/>
          </p:cNvSpPr>
          <p:nvPr/>
        </p:nvSpPr>
        <p:spPr bwMode="auto">
          <a:xfrm>
            <a:off x="1187624" y="5850012"/>
            <a:ext cx="43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dirty="0">
                <a:solidFill>
                  <a:srgbClr val="000000"/>
                </a:solidFill>
                <a:latin typeface="Trebuchet MS" pitchFamily="34" charset="0"/>
                <a:hlinkClick r:id="rId4"/>
              </a:rPr>
              <a:t>http://service.re3data.org/search</a:t>
            </a:r>
            <a:r>
              <a:rPr lang="en-GB" altLang="en-US" dirty="0">
                <a:solidFill>
                  <a:srgbClr val="000000"/>
                </a:solidFill>
                <a:latin typeface="Trebuchet MS" pitchFamily="34" charset="0"/>
              </a:rPr>
              <a:t> </a:t>
            </a:r>
          </a:p>
        </p:txBody>
      </p:sp>
      <p:sp>
        <p:nvSpPr>
          <p:cNvPr id="2" name="TextBox 1"/>
          <p:cNvSpPr txBox="1"/>
          <p:nvPr/>
        </p:nvSpPr>
        <p:spPr>
          <a:xfrm>
            <a:off x="506810" y="1135282"/>
            <a:ext cx="8324006"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latin typeface="Trebuchet MS" pitchFamily="34" charset="0"/>
              </a:rPr>
              <a:t>Does your publisher or funder suggest a repository?</a:t>
            </a:r>
          </a:p>
          <a:p>
            <a:pPr marL="285750" indent="-285750">
              <a:lnSpc>
                <a:spcPct val="150000"/>
              </a:lnSpc>
              <a:buFont typeface="Arial" panose="020B0604020202020204" pitchFamily="34" charset="0"/>
              <a:buChar char="•"/>
            </a:pPr>
            <a:r>
              <a:rPr lang="en-GB" sz="2000" dirty="0" smtClean="0">
                <a:latin typeface="Trebuchet MS" pitchFamily="34" charset="0"/>
              </a:rPr>
              <a:t>Are there data centres or community databases for your discipline?</a:t>
            </a:r>
          </a:p>
          <a:p>
            <a:pPr marL="285750" indent="-285750">
              <a:lnSpc>
                <a:spcPct val="150000"/>
              </a:lnSpc>
              <a:buFont typeface="Arial" panose="020B0604020202020204" pitchFamily="34" charset="0"/>
              <a:buChar char="•"/>
            </a:pPr>
            <a:r>
              <a:rPr lang="en-GB" sz="2000" dirty="0" smtClean="0">
                <a:latin typeface="Trebuchet MS" pitchFamily="34" charset="0"/>
              </a:rPr>
              <a:t>Does your university offer support for long-term preservation?</a:t>
            </a:r>
            <a:endParaRPr lang="en-GB" sz="2000" dirty="0">
              <a:latin typeface="Trebuchet MS" pitchFamily="34" charset="0"/>
            </a:endParaRPr>
          </a:p>
        </p:txBody>
      </p:sp>
      <p:sp>
        <p:nvSpPr>
          <p:cNvPr id="7" name="TextBox 6"/>
          <p:cNvSpPr txBox="1"/>
          <p:nvPr/>
        </p:nvSpPr>
        <p:spPr>
          <a:xfrm>
            <a:off x="4649180" y="2559876"/>
            <a:ext cx="4157382" cy="4276660"/>
          </a:xfrm>
          <a:prstGeom prst="roundRect">
            <a:avLst/>
          </a:prstGeom>
          <a:solidFill>
            <a:srgbClr val="2DA2BF"/>
          </a:solidFill>
          <a:ln w="11430">
            <a:solidFill>
              <a:srgbClr val="1E768C"/>
            </a:solidFill>
            <a:custDash>
              <a:ds d="100000" sp="100000"/>
            </a:custDash>
          </a:ln>
        </p:spPr>
        <p:txBody>
          <a:bodyPr wrap="square">
            <a:spAutoFit/>
          </a:bodyPr>
          <a:lstStyle/>
          <a:p>
            <a:pPr algn="ctr" defTabSz="457200" fontAlgn="auto">
              <a:spcBef>
                <a:spcPts val="0"/>
              </a:spcBef>
              <a:spcAft>
                <a:spcPts val="1200"/>
              </a:spcAft>
              <a:defRPr sz="1800" b="0" i="0" u="none" strike="noStrike" kern="0" cap="none" spc="0" baseline="0">
                <a:solidFill>
                  <a:srgbClr val="000000"/>
                </a:solidFill>
                <a:uFillTx/>
              </a:defRPr>
            </a:pPr>
            <a:r>
              <a:rPr lang="en-GB" sz="2000" b="1" dirty="0" err="1">
                <a:solidFill>
                  <a:srgbClr val="000000"/>
                </a:solidFill>
                <a:latin typeface="Trebuchet MS" panose="020B0603020202020204" pitchFamily="34" charset="0"/>
              </a:rPr>
              <a:t>Zenodo</a:t>
            </a:r>
            <a:endParaRPr lang="en-GB" sz="2000" b="1" dirty="0">
              <a:solidFill>
                <a:srgbClr val="000000"/>
              </a:solidFill>
              <a:latin typeface="Trebuchet MS" panose="020B0603020202020204" pitchFamily="34" charset="0"/>
            </a:endParaRP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err="1">
                <a:solidFill>
                  <a:srgbClr val="000000"/>
                </a:solidFill>
                <a:latin typeface="Trebuchet MS" panose="020B0603020202020204" pitchFamily="34" charset="0"/>
              </a:rPr>
              <a:t>OpenAIRE</a:t>
            </a:r>
            <a:r>
              <a:rPr lang="en-GB" dirty="0">
                <a:solidFill>
                  <a:srgbClr val="000000"/>
                </a:solidFill>
                <a:latin typeface="Trebuchet MS" panose="020B0603020202020204" pitchFamily="34" charset="0"/>
              </a:rPr>
              <a:t>-CERN joint effort</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Trebuchet MS" panose="020B0603020202020204" pitchFamily="34" charset="0"/>
              </a:rPr>
              <a:t>Multidisciplinary repository</a:t>
            </a:r>
          </a:p>
          <a:p>
            <a:pPr marL="359999" indent="-359999" defTabSz="4572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Trebuchet MS" panose="020B0603020202020204" pitchFamily="34" charset="0"/>
              </a:rPr>
              <a:t>Multiple data types</a:t>
            </a:r>
          </a:p>
          <a:p>
            <a:pPr marL="817199" lvl="2" indent="-359999" defTabSz="4572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Trebuchet MS" panose="020B0603020202020204" pitchFamily="34" charset="0"/>
              </a:rPr>
              <a:t>Publications</a:t>
            </a:r>
          </a:p>
          <a:p>
            <a:pPr marL="817199" lvl="2"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Trebuchet MS" panose="020B0603020202020204" pitchFamily="34" charset="0"/>
              </a:rPr>
              <a:t>Long tail of research data</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Trebuchet MS" panose="020B0603020202020204" pitchFamily="34" charset="0"/>
              </a:rPr>
              <a:t>Citable data (DOI)</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Trebuchet MS" panose="020B0603020202020204" pitchFamily="34" charset="0"/>
              </a:rPr>
              <a:t>Links funding, publications, data &amp; software</a:t>
            </a:r>
          </a:p>
          <a:p>
            <a:pPr marL="359999" indent="-359999" algn="ctr" defTabSz="457200" fontAlgn="auto">
              <a:lnSpc>
                <a:spcPct val="130000"/>
              </a:lnSpc>
              <a:spcBef>
                <a:spcPts val="0"/>
              </a:spcBef>
              <a:spcAft>
                <a:spcPts val="1200"/>
              </a:spcAft>
              <a:defRPr sz="1800" b="0" i="0" u="none" strike="noStrike" kern="0" cap="none" spc="0" baseline="0">
                <a:solidFill>
                  <a:srgbClr val="000000"/>
                </a:solidFill>
                <a:uFillTx/>
              </a:defRPr>
            </a:pPr>
            <a:r>
              <a:rPr lang="en-GB" b="1" dirty="0">
                <a:solidFill>
                  <a:srgbClr val="5877EB"/>
                </a:solidFill>
                <a:latin typeface="Trebuchet MS" panose="020B0603020202020204" pitchFamily="34" charset="0"/>
                <a:cs typeface="PF Paperback"/>
                <a:hlinkClick r:id="rId5"/>
              </a:rPr>
              <a:t>www.zenodo.org</a:t>
            </a:r>
          </a:p>
        </p:txBody>
      </p:sp>
    </p:spTree>
    <p:extLst>
      <p:ext uri="{BB962C8B-B14F-4D97-AF65-F5344CB8AC3E}">
        <p14:creationId xmlns:p14="http://schemas.microsoft.com/office/powerpoint/2010/main" val="212338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1+#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Any Questions?</a:t>
            </a:r>
            <a:endParaRPr lang="en-GB" dirty="0"/>
          </a:p>
        </p:txBody>
      </p:sp>
      <p:sp>
        <p:nvSpPr>
          <p:cNvPr id="3" name="Content Placeholder 2"/>
          <p:cNvSpPr>
            <a:spLocks noGrp="1"/>
          </p:cNvSpPr>
          <p:nvPr>
            <p:ph idx="1"/>
          </p:nvPr>
        </p:nvSpPr>
        <p:spPr>
          <a:xfrm>
            <a:off x="457200" y="4725144"/>
            <a:ext cx="8229600" cy="2952328"/>
          </a:xfrm>
        </p:spPr>
        <p:txBody>
          <a:bodyPr/>
          <a:lstStyle/>
          <a:p>
            <a:pPr marL="0" indent="0">
              <a:buNone/>
            </a:pPr>
            <a:r>
              <a:rPr lang="en-GB" dirty="0" smtClean="0"/>
              <a:t>Image Credits</a:t>
            </a:r>
          </a:p>
          <a:p>
            <a:pPr marL="0" indent="0">
              <a:buNone/>
            </a:pPr>
            <a:r>
              <a:rPr lang="en-GB" sz="1400" dirty="0"/>
              <a:t>Research Dictionary: </a:t>
            </a:r>
            <a:r>
              <a:rPr lang="en-GB" sz="1400" dirty="0">
                <a:hlinkClick r:id="rId3"/>
              </a:rPr>
              <a:t>http://</a:t>
            </a:r>
            <a:r>
              <a:rPr lang="en-GB" sz="1400" dirty="0" smtClean="0">
                <a:hlinkClick r:id="rId3"/>
              </a:rPr>
              <a:t>www.saquiresearch.com</a:t>
            </a:r>
            <a:r>
              <a:rPr lang="en-GB" sz="1400" dirty="0" smtClean="0"/>
              <a:t> </a:t>
            </a:r>
          </a:p>
          <a:p>
            <a:pPr marL="0" indent="0">
              <a:buNone/>
            </a:pPr>
            <a:r>
              <a:rPr lang="en-GB" sz="1400" dirty="0" smtClean="0"/>
              <a:t>Himalayas: </a:t>
            </a:r>
            <a:r>
              <a:rPr lang="en-GB" sz="1400" dirty="0" smtClean="0">
                <a:hlinkClick r:id="rId4"/>
              </a:rPr>
              <a:t>www.cntraveller.com</a:t>
            </a:r>
            <a:r>
              <a:rPr lang="en-GB" sz="1400" dirty="0" smtClean="0"/>
              <a:t> </a:t>
            </a:r>
          </a:p>
          <a:p>
            <a:pPr marL="0" indent="0">
              <a:buNone/>
            </a:pPr>
            <a:endParaRPr lang="en-GB" sz="1400" dirty="0" smtClean="0"/>
          </a:p>
        </p:txBody>
      </p:sp>
      <p:sp>
        <p:nvSpPr>
          <p:cNvPr id="4" name="TextBox 3"/>
          <p:cNvSpPr txBox="1"/>
          <p:nvPr/>
        </p:nvSpPr>
        <p:spPr>
          <a:xfrm>
            <a:off x="2507598" y="2498840"/>
            <a:ext cx="3672408" cy="1569660"/>
          </a:xfrm>
          <a:prstGeom prst="rect">
            <a:avLst/>
          </a:prstGeom>
          <a:noFill/>
        </p:spPr>
        <p:txBody>
          <a:bodyPr wrap="square" rtlCol="0">
            <a:spAutoFit/>
          </a:bodyPr>
          <a:lstStyle/>
          <a:p>
            <a:pPr algn="ctr"/>
            <a:r>
              <a:rPr lang="en-GB" sz="3200" dirty="0" smtClean="0"/>
              <a:t>Jonathan Rans</a:t>
            </a:r>
          </a:p>
          <a:p>
            <a:pPr algn="ctr"/>
            <a:r>
              <a:rPr lang="en-GB" sz="3200" dirty="0" smtClean="0">
                <a:hlinkClick r:id="rId5"/>
              </a:rPr>
              <a:t>J.Rans@ed.ac.uk</a:t>
            </a:r>
            <a:endParaRPr lang="en-GB" sz="3200" dirty="0" smtClean="0"/>
          </a:p>
          <a:p>
            <a:pPr algn="ctr"/>
            <a:r>
              <a:rPr lang="en-GB" sz="3200" dirty="0" smtClean="0"/>
              <a:t>@</a:t>
            </a:r>
            <a:r>
              <a:rPr lang="en-GB" sz="3200" dirty="0" err="1" smtClean="0"/>
              <a:t>JNRans</a:t>
            </a:r>
            <a:endParaRPr lang="en-GB" sz="32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0006" y="2989537"/>
            <a:ext cx="2063500" cy="58826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92" y="2622466"/>
            <a:ext cx="1316532" cy="1322409"/>
          </a:xfrm>
          <a:prstGeom prst="rect">
            <a:avLst/>
          </a:prstGeom>
        </p:spPr>
      </p:pic>
    </p:spTree>
    <p:extLst>
      <p:ext uri="{BB962C8B-B14F-4D97-AF65-F5344CB8AC3E}">
        <p14:creationId xmlns:p14="http://schemas.microsoft.com/office/powerpoint/2010/main" val="111292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24744"/>
            <a:ext cx="9036496" cy="5733256"/>
          </a:xfrm>
        </p:spPr>
      </p:pic>
    </p:spTree>
    <p:extLst>
      <p:ext uri="{BB962C8B-B14F-4D97-AF65-F5344CB8AC3E}">
        <p14:creationId xmlns:p14="http://schemas.microsoft.com/office/powerpoint/2010/main" val="164071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Definition of research data</a:t>
            </a:r>
            <a:endParaRPr lang="en-GB" dirty="0"/>
          </a:p>
        </p:txBody>
      </p:sp>
      <p:sp>
        <p:nvSpPr>
          <p:cNvPr id="3" name="Content Placeholder 2"/>
          <p:cNvSpPr>
            <a:spLocks noGrp="1"/>
          </p:cNvSpPr>
          <p:nvPr>
            <p:ph idx="1"/>
          </p:nvPr>
        </p:nvSpPr>
        <p:spPr>
          <a:xfrm>
            <a:off x="467544" y="1700808"/>
            <a:ext cx="8352928" cy="4997165"/>
          </a:xfrm>
        </p:spPr>
        <p:txBody>
          <a:bodyPr>
            <a:normAutofit fontScale="85000" lnSpcReduction="20000"/>
          </a:bodyPr>
          <a:lstStyle/>
          <a:p>
            <a:pPr algn="just">
              <a:buClrTx/>
            </a:pPr>
            <a:r>
              <a:rPr lang="en-GB" sz="3600" dirty="0"/>
              <a:t>Pilot focuses on </a:t>
            </a:r>
            <a:r>
              <a:rPr lang="en-GB" sz="3600" b="1" dirty="0"/>
              <a:t>research</a:t>
            </a:r>
            <a:r>
              <a:rPr lang="en-GB" sz="3600" dirty="0"/>
              <a:t> data specifically</a:t>
            </a:r>
          </a:p>
          <a:p>
            <a:endParaRPr lang="en-GB" dirty="0"/>
          </a:p>
          <a:p>
            <a:pPr marL="274320" lvl="1" indent="0">
              <a:buNone/>
            </a:pPr>
            <a:r>
              <a:rPr lang="en-GB" i="1" dirty="0"/>
              <a:t>‘Research data’ refers to information, in particular facts or numbers, collected to be examined and considered as a basis for reasoning, discussion or calculation.</a:t>
            </a:r>
          </a:p>
          <a:p>
            <a:pPr marL="274320" lvl="1" indent="0">
              <a:buNone/>
            </a:pPr>
            <a:endParaRPr lang="en-GB" i="1" dirty="0"/>
          </a:p>
          <a:p>
            <a:pPr marL="274320" lvl="1" indent="0">
              <a:buNone/>
            </a:pPr>
            <a:r>
              <a:rPr lang="en-GB" i="1" dirty="0"/>
              <a:t>In a research context, examples of data include statistics, results of experiments, measurements, observations resulting from fieldwork, survey results, interview recordings and images. The focus is on research data that is available in digital form.</a:t>
            </a:r>
          </a:p>
          <a:p>
            <a:endParaRPr lang="en-GB" dirty="0"/>
          </a:p>
          <a:p>
            <a:pPr marL="0" indent="0" algn="r">
              <a:buNone/>
            </a:pPr>
            <a:r>
              <a:rPr lang="en-GB" sz="2100" dirty="0"/>
              <a:t>Guidelines on Open Access to Scientific Publications and Research Data in Horizon 2020           </a:t>
            </a:r>
            <a:r>
              <a:rPr lang="en-GB" sz="2100" dirty="0" smtClean="0"/>
              <a:t>v.2.1, 15 February 2016, p3</a:t>
            </a:r>
            <a:endParaRPr lang="en-GB" sz="2100" dirty="0"/>
          </a:p>
          <a:p>
            <a:endParaRPr lang="en-GB" dirty="0"/>
          </a:p>
        </p:txBody>
      </p:sp>
    </p:spTree>
    <p:extLst>
      <p:ext uri="{BB962C8B-B14F-4D97-AF65-F5344CB8AC3E}">
        <p14:creationId xmlns:p14="http://schemas.microsoft.com/office/powerpoint/2010/main" val="84462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864096"/>
          </a:xfrm>
        </p:spPr>
        <p:txBody>
          <a:bodyPr>
            <a:normAutofit/>
          </a:bodyPr>
          <a:lstStyle/>
          <a:p>
            <a:r>
              <a:rPr lang="en-GB" dirty="0" smtClean="0"/>
              <a:t>So, what might this include?</a:t>
            </a:r>
            <a:endParaRPr lang="en-GB" dirty="0"/>
          </a:p>
        </p:txBody>
      </p:sp>
      <p:pic>
        <p:nvPicPr>
          <p:cNvPr id="16" name="Picture 11" descr="http://studentaffairs.stanford.edu/sites/default/files/haas/images/TwitterIcon.png"/>
          <p:cNvPicPr>
            <a:picLocks noChangeAspect="1" noChangeArrowheads="1"/>
          </p:cNvPicPr>
          <p:nvPr/>
        </p:nvPicPr>
        <p:blipFill>
          <a:blip r:embed="rId3" cstate="print"/>
          <a:srcRect/>
          <a:stretch>
            <a:fillRect/>
          </a:stretch>
        </p:blipFill>
        <p:spPr bwMode="auto">
          <a:xfrm>
            <a:off x="899592" y="2132856"/>
            <a:ext cx="526901" cy="526901"/>
          </a:xfrm>
          <a:prstGeom prst="rect">
            <a:avLst/>
          </a:prstGeom>
          <a:noFill/>
          <a:ln w="9525">
            <a:noFill/>
            <a:miter lim="800000"/>
            <a:headEnd/>
            <a:tailEnd/>
          </a:ln>
        </p:spPr>
      </p:pic>
      <p:pic>
        <p:nvPicPr>
          <p:cNvPr id="17" name="Picture 12" descr="http://www.blingcheese.com/facebook-icon.png"/>
          <p:cNvPicPr>
            <a:picLocks noChangeAspect="1" noChangeArrowheads="1"/>
          </p:cNvPicPr>
          <p:nvPr/>
        </p:nvPicPr>
        <p:blipFill>
          <a:blip r:embed="rId4" cstate="print"/>
          <a:srcRect/>
          <a:stretch>
            <a:fillRect/>
          </a:stretch>
        </p:blipFill>
        <p:spPr bwMode="auto">
          <a:xfrm>
            <a:off x="827584" y="3212976"/>
            <a:ext cx="533468" cy="534219"/>
          </a:xfrm>
          <a:prstGeom prst="rect">
            <a:avLst/>
          </a:prstGeom>
          <a:noFill/>
          <a:ln w="9525">
            <a:noFill/>
            <a:miter lim="800000"/>
            <a:headEnd/>
            <a:tailEnd/>
          </a:ln>
        </p:spPr>
      </p:pic>
      <p:pic>
        <p:nvPicPr>
          <p:cNvPr id="18" name="Picture 13" descr="http://www.foe.co.uk/imgs/rss_logo.jpg"/>
          <p:cNvPicPr>
            <a:picLocks noChangeAspect="1" noChangeArrowheads="1"/>
          </p:cNvPicPr>
          <p:nvPr/>
        </p:nvPicPr>
        <p:blipFill>
          <a:blip r:embed="rId5" cstate="print"/>
          <a:srcRect/>
          <a:stretch>
            <a:fillRect/>
          </a:stretch>
        </p:blipFill>
        <p:spPr bwMode="auto">
          <a:xfrm>
            <a:off x="323528" y="2564904"/>
            <a:ext cx="504056" cy="504056"/>
          </a:xfrm>
          <a:prstGeom prst="rect">
            <a:avLst/>
          </a:prstGeom>
          <a:noFill/>
          <a:ln w="9525">
            <a:noFill/>
            <a:miter lim="800000"/>
            <a:headEnd/>
            <a:tailEnd/>
          </a:ln>
        </p:spPr>
      </p:pic>
      <p:pic>
        <p:nvPicPr>
          <p:cNvPr id="21" name="Picture 5"/>
          <p:cNvPicPr>
            <a:picLocks noChangeAspect="1"/>
          </p:cNvPicPr>
          <p:nvPr/>
        </p:nvPicPr>
        <p:blipFill>
          <a:blip r:embed="rId6" cstate="print"/>
          <a:srcRect/>
          <a:stretch>
            <a:fillRect/>
          </a:stretch>
        </p:blipFill>
        <p:spPr bwMode="auto">
          <a:xfrm>
            <a:off x="4670896" y="1811905"/>
            <a:ext cx="936104" cy="936104"/>
          </a:xfrm>
          <a:prstGeom prst="rect">
            <a:avLst/>
          </a:prstGeom>
          <a:noFill/>
          <a:ln w="9525">
            <a:noFill/>
            <a:miter lim="800000"/>
            <a:headEnd/>
            <a:tailEnd/>
          </a:ln>
        </p:spPr>
      </p:pic>
      <p:pic>
        <p:nvPicPr>
          <p:cNvPr id="31" name="Picture 16" descr="antibiotics,biotechnology,dna,healthcare,iStockphoto,medical samples,polyacrylamide,protective workwear,scientific researches,scientists"/>
          <p:cNvPicPr>
            <a:picLocks noChangeAspect="1" noChangeArrowheads="1"/>
          </p:cNvPicPr>
          <p:nvPr/>
        </p:nvPicPr>
        <p:blipFill>
          <a:blip r:embed="rId7" cstate="print"/>
          <a:srcRect t="14062" b="15626"/>
          <a:stretch>
            <a:fillRect/>
          </a:stretch>
        </p:blipFill>
        <p:spPr bwMode="auto">
          <a:xfrm>
            <a:off x="6228184" y="1788618"/>
            <a:ext cx="2025779" cy="1424357"/>
          </a:xfrm>
          <a:prstGeom prst="rect">
            <a:avLst/>
          </a:prstGeom>
          <a:noFill/>
        </p:spPr>
      </p:pic>
      <p:pic>
        <p:nvPicPr>
          <p:cNvPr id="25" name="Picture 2"/>
          <p:cNvPicPr>
            <a:picLocks noChangeAspect="1" noChangeArrowheads="1"/>
          </p:cNvPicPr>
          <p:nvPr/>
        </p:nvPicPr>
        <p:blipFill>
          <a:blip r:embed="rId8" cstate="print"/>
          <a:srcRect/>
          <a:stretch>
            <a:fillRect/>
          </a:stretch>
        </p:blipFill>
        <p:spPr bwMode="auto">
          <a:xfrm>
            <a:off x="4355976" y="3649053"/>
            <a:ext cx="3973513" cy="2247900"/>
          </a:xfrm>
          <a:prstGeom prst="rect">
            <a:avLst/>
          </a:prstGeom>
          <a:noFill/>
          <a:ln w="9525">
            <a:noFill/>
            <a:miter lim="800000"/>
            <a:headEnd/>
            <a:tailEnd/>
          </a:ln>
        </p:spPr>
      </p:pic>
      <p:pic>
        <p:nvPicPr>
          <p:cNvPr id="26" name="Picture 7" descr="http://www.aoml.noaa.gov/phod/graphics/dacdata/array_growth.jpeg">
            <a:hlinkClick r:id="rId9"/>
          </p:cNvPr>
          <p:cNvPicPr>
            <a:picLocks noChangeAspect="1" noChangeArrowheads="1"/>
          </p:cNvPicPr>
          <p:nvPr/>
        </p:nvPicPr>
        <p:blipFill>
          <a:blip r:embed="rId10" cstate="print"/>
          <a:srcRect/>
          <a:stretch>
            <a:fillRect/>
          </a:stretch>
        </p:blipFill>
        <p:spPr bwMode="auto">
          <a:xfrm>
            <a:off x="1668463" y="1769169"/>
            <a:ext cx="2381250" cy="1781175"/>
          </a:xfrm>
          <a:prstGeom prst="rect">
            <a:avLst/>
          </a:prstGeom>
          <a:noFill/>
          <a:ln w="9525">
            <a:noFill/>
            <a:miter lim="800000"/>
            <a:headEnd/>
            <a:tailEnd/>
          </a:ln>
        </p:spPr>
      </p:pic>
      <p:pic>
        <p:nvPicPr>
          <p:cNvPr id="29" name="Picture 9" descr="http://www.aoml.noaa.gov/phod/graphics/dacdata/globpop.gif">
            <a:hlinkClick r:id="rId11"/>
          </p:cNvPr>
          <p:cNvPicPr>
            <a:picLocks noChangeAspect="1" noChangeArrowheads="1"/>
          </p:cNvPicPr>
          <p:nvPr/>
        </p:nvPicPr>
        <p:blipFill>
          <a:blip r:embed="rId12" cstate="print"/>
          <a:srcRect/>
          <a:stretch>
            <a:fillRect/>
          </a:stretch>
        </p:blipFill>
        <p:spPr bwMode="auto">
          <a:xfrm>
            <a:off x="509820" y="4424280"/>
            <a:ext cx="3582987" cy="1947863"/>
          </a:xfrm>
          <a:prstGeom prst="rect">
            <a:avLst/>
          </a:prstGeom>
          <a:noFill/>
          <a:ln w="9525">
            <a:noFill/>
            <a:miter lim="800000"/>
            <a:headEnd/>
            <a:tailEnd/>
          </a:ln>
        </p:spPr>
      </p:pic>
      <p:sp>
        <p:nvSpPr>
          <p:cNvPr id="30" name="TextBox 8"/>
          <p:cNvSpPr txBox="1">
            <a:spLocks noChangeArrowheads="1"/>
          </p:cNvSpPr>
          <p:nvPr/>
        </p:nvSpPr>
        <p:spPr bwMode="auto">
          <a:xfrm>
            <a:off x="1611313" y="3754727"/>
            <a:ext cx="2679700" cy="214313"/>
          </a:xfrm>
          <a:prstGeom prst="rect">
            <a:avLst/>
          </a:prstGeom>
          <a:noFill/>
          <a:ln w="9525">
            <a:noFill/>
            <a:miter lim="800000"/>
            <a:headEnd/>
            <a:tailEnd/>
          </a:ln>
        </p:spPr>
        <p:txBody>
          <a:bodyPr wrap="none">
            <a:spAutoFit/>
          </a:bodyPr>
          <a:lstStyle/>
          <a:p>
            <a:r>
              <a:rPr lang="en-GB" sz="800" dirty="0"/>
              <a:t>http://www.aoml.noaa.gov/phod/dac/array_growth.html</a:t>
            </a:r>
          </a:p>
        </p:txBody>
      </p:sp>
      <p:sp>
        <p:nvSpPr>
          <p:cNvPr id="32" name="TextBox 9"/>
          <p:cNvSpPr txBox="1">
            <a:spLocks noChangeArrowheads="1"/>
          </p:cNvSpPr>
          <p:nvPr/>
        </p:nvSpPr>
        <p:spPr bwMode="auto">
          <a:xfrm>
            <a:off x="827584" y="6372143"/>
            <a:ext cx="2982912" cy="214313"/>
          </a:xfrm>
          <a:prstGeom prst="rect">
            <a:avLst/>
          </a:prstGeom>
          <a:noFill/>
          <a:ln w="9525">
            <a:noFill/>
            <a:miter lim="800000"/>
            <a:headEnd/>
            <a:tailEnd/>
          </a:ln>
        </p:spPr>
        <p:txBody>
          <a:bodyPr wrap="none">
            <a:spAutoFit/>
          </a:bodyPr>
          <a:lstStyle/>
          <a:p>
            <a:r>
              <a:rPr lang="en-GB" sz="800" dirty="0"/>
              <a:t>http://www.aoml.noaa.gov/phod/graphics/dacdata/globpop.gif</a:t>
            </a:r>
          </a:p>
        </p:txBody>
      </p:sp>
      <p:sp>
        <p:nvSpPr>
          <p:cNvPr id="33" name="TextBox 10"/>
          <p:cNvSpPr txBox="1">
            <a:spLocks noChangeArrowheads="1"/>
          </p:cNvSpPr>
          <p:nvPr/>
        </p:nvSpPr>
        <p:spPr bwMode="auto">
          <a:xfrm>
            <a:off x="5220072" y="6093377"/>
            <a:ext cx="2622550" cy="215900"/>
          </a:xfrm>
          <a:prstGeom prst="rect">
            <a:avLst/>
          </a:prstGeom>
          <a:noFill/>
          <a:ln w="9525">
            <a:noFill/>
            <a:miter lim="800000"/>
            <a:headEnd/>
            <a:tailEnd/>
          </a:ln>
        </p:spPr>
        <p:txBody>
          <a:bodyPr wrap="none">
            <a:spAutoFit/>
          </a:bodyPr>
          <a:lstStyle/>
          <a:p>
            <a:r>
              <a:rPr lang="en-GB" sz="800" dirty="0"/>
              <a:t>http://www.sbirc.ed.ac.uk/documents/lbc_protocol.pdf</a:t>
            </a:r>
          </a:p>
        </p:txBody>
      </p:sp>
    </p:spTree>
    <p:extLst>
      <p:ext uri="{BB962C8B-B14F-4D97-AF65-F5344CB8AC3E}">
        <p14:creationId xmlns:p14="http://schemas.microsoft.com/office/powerpoint/2010/main" val="791229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4089400" y="2159000"/>
            <a:ext cx="4876800" cy="3771900"/>
          </a:xfrm>
        </p:spPr>
        <p:txBody>
          <a:bodyPr>
            <a:normAutofit fontScale="92500" lnSpcReduction="20000"/>
          </a:bodyPr>
          <a:lstStyle/>
          <a:p>
            <a:pPr marL="331788" indent="-331788" algn="just" defTabSz="457200" eaLnBrk="1" hangingPunct="1">
              <a:lnSpc>
                <a:spcPct val="105000"/>
              </a:lnSpc>
              <a:spcBef>
                <a:spcPct val="5000"/>
              </a:spcBef>
              <a:buFontTx/>
              <a:buNone/>
            </a:pPr>
            <a:endParaRPr lang="en-GB" altLang="en-US" sz="500" b="1" u="sng" dirty="0" smtClean="0"/>
          </a:p>
          <a:p>
            <a:pPr marL="331788" indent="-331788" algn="ctr" defTabSz="457200">
              <a:lnSpc>
                <a:spcPct val="105000"/>
              </a:lnSpc>
              <a:spcBef>
                <a:spcPct val="5000"/>
              </a:spcBef>
              <a:buNone/>
            </a:pPr>
            <a:r>
              <a:rPr lang="en-GB" altLang="en-US" sz="2800" dirty="0" smtClean="0"/>
              <a:t>“</a:t>
            </a:r>
            <a:r>
              <a:rPr lang="en-GB" sz="2800" dirty="0"/>
              <a:t>an explicit process covering the creation and stewardship of research materials to enable their use for as long as they retain value.</a:t>
            </a:r>
            <a:r>
              <a:rPr lang="en-GB" altLang="en-US" sz="2800" dirty="0" smtClean="0"/>
              <a:t>”</a:t>
            </a:r>
          </a:p>
          <a:p>
            <a:pPr marL="331788" indent="-331788" algn="ctr" defTabSz="457200" eaLnBrk="1" hangingPunct="1">
              <a:lnSpc>
                <a:spcPct val="105000"/>
              </a:lnSpc>
              <a:spcBef>
                <a:spcPct val="5000"/>
              </a:spcBef>
              <a:buFontTx/>
              <a:buNone/>
            </a:pPr>
            <a:endParaRPr lang="en-GB" altLang="en-US" sz="3600" dirty="0" smtClean="0"/>
          </a:p>
          <a:p>
            <a:pPr marL="331788" indent="-331788" algn="ctr" defTabSz="457200" eaLnBrk="1" hangingPunct="1">
              <a:lnSpc>
                <a:spcPct val="105000"/>
              </a:lnSpc>
              <a:spcBef>
                <a:spcPct val="5000"/>
              </a:spcBef>
              <a:buFontTx/>
              <a:buNone/>
            </a:pPr>
            <a:r>
              <a:rPr lang="en-GB" altLang="en-US" sz="3600" b="1" dirty="0" smtClean="0"/>
              <a:t>    </a:t>
            </a:r>
            <a:r>
              <a:rPr lang="en-GB" altLang="en-US" sz="2800" b="1" dirty="0" smtClean="0"/>
              <a:t>Data management is part of </a:t>
            </a:r>
          </a:p>
          <a:p>
            <a:pPr marL="331788" indent="-331788" algn="ctr" defTabSz="457200" eaLnBrk="1" hangingPunct="1">
              <a:lnSpc>
                <a:spcPct val="105000"/>
              </a:lnSpc>
              <a:spcBef>
                <a:spcPct val="5000"/>
              </a:spcBef>
              <a:buFontTx/>
              <a:buNone/>
            </a:pPr>
            <a:r>
              <a:rPr lang="en-GB" altLang="en-US" sz="2800" b="1" dirty="0" smtClean="0"/>
              <a:t>    good research practice</a:t>
            </a:r>
            <a:endParaRPr lang="en-GB" altLang="en-US" sz="2800" dirty="0" smtClean="0"/>
          </a:p>
          <a:p>
            <a:pPr marL="331788" indent="-331788" algn="just" defTabSz="457200" eaLnBrk="1" hangingPunct="1">
              <a:spcBef>
                <a:spcPct val="0"/>
              </a:spcBef>
              <a:buFontTx/>
              <a:buNone/>
            </a:pPr>
            <a:endParaRPr lang="en-GB" altLang="en-US" sz="2800" dirty="0" smtClean="0"/>
          </a:p>
        </p:txBody>
      </p:sp>
      <p:sp>
        <p:nvSpPr>
          <p:cNvPr id="5123" name="Rectangle 3"/>
          <p:cNvSpPr>
            <a:spLocks noChangeArrowheads="1"/>
          </p:cNvSpPr>
          <p:nvPr/>
        </p:nvSpPr>
        <p:spPr bwMode="auto">
          <a:xfrm>
            <a:off x="88900" y="541338"/>
            <a:ext cx="8877300" cy="855662"/>
          </a:xfrm>
          <a:prstGeom prst="rect">
            <a:avLst/>
          </a:prstGeom>
          <a:noFill/>
          <a:ln w="9525">
            <a:noFill/>
            <a:miter lim="800000"/>
            <a:headEnd/>
            <a:tailEnd/>
          </a:ln>
        </p:spPr>
        <p:txBody>
          <a:bodyPr/>
          <a:lstStyle/>
          <a:p>
            <a:pPr algn="ctr" defTabSz="457200">
              <a:lnSpc>
                <a:spcPct val="85000"/>
              </a:lnSpc>
              <a:spcBef>
                <a:spcPct val="0"/>
              </a:spcBef>
              <a:buClr>
                <a:srgbClr val="FC6204"/>
              </a:buClr>
              <a:buSzPct val="100000"/>
              <a:buFont typeface="Arial" charset="0"/>
              <a:buNone/>
              <a:defRPr/>
            </a:pPr>
            <a:r>
              <a:rPr lang="en-GB" sz="4400" dirty="0">
                <a:solidFill>
                  <a:schemeClr val="accent1"/>
                </a:solidFill>
                <a:latin typeface="+mj-lt"/>
                <a:ea typeface="+mj-ea"/>
                <a:cs typeface="+mj-cs"/>
              </a:rPr>
              <a:t>What is research data management?</a:t>
            </a:r>
          </a:p>
        </p:txBody>
      </p:sp>
      <p:graphicFrame>
        <p:nvGraphicFramePr>
          <p:cNvPr id="5" name="Diagram 4"/>
          <p:cNvGraphicFramePr/>
          <p:nvPr>
            <p:extLst/>
          </p:nvPr>
        </p:nvGraphicFramePr>
        <p:xfrm>
          <a:off x="-468560" y="2132856"/>
          <a:ext cx="5724128"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346246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manage and share data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4744"/>
            <a:ext cx="8997679" cy="5733256"/>
          </a:xfrm>
        </p:spPr>
      </p:pic>
    </p:spTree>
    <p:extLst>
      <p:ext uri="{BB962C8B-B14F-4D97-AF65-F5344CB8AC3E}">
        <p14:creationId xmlns:p14="http://schemas.microsoft.com/office/powerpoint/2010/main" val="1308847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Research </a:t>
            </a:r>
            <a:r>
              <a:rPr lang="en-GB" smtClean="0"/>
              <a:t>Data Lifecycle</a:t>
            </a:r>
            <a:endParaRPr lang="en-GB" dirty="0"/>
          </a:p>
        </p:txBody>
      </p:sp>
      <p:sp>
        <p:nvSpPr>
          <p:cNvPr id="3" name="Content Placeholder 2"/>
          <p:cNvSpPr>
            <a:spLocks noGrp="1"/>
          </p:cNvSpPr>
          <p:nvPr>
            <p:ph idx="1"/>
          </p:nvPr>
        </p:nvSpPr>
        <p:spPr>
          <a:xfrm>
            <a:off x="467544" y="1628800"/>
            <a:ext cx="5040560" cy="4824537"/>
          </a:xfrm>
        </p:spPr>
        <p:txBody>
          <a:bodyPr>
            <a:normAutofit fontScale="92500" lnSpcReduction="20000"/>
          </a:bodyPr>
          <a:lstStyle/>
          <a:p>
            <a:r>
              <a:rPr lang="en-GB" dirty="0"/>
              <a:t>Data Management Planning</a:t>
            </a:r>
          </a:p>
          <a:p>
            <a:r>
              <a:rPr lang="en-GB" dirty="0"/>
              <a:t>Data creation</a:t>
            </a:r>
          </a:p>
          <a:p>
            <a:r>
              <a:rPr lang="en-GB" dirty="0"/>
              <a:t>Annotating / documenting data</a:t>
            </a:r>
          </a:p>
          <a:p>
            <a:r>
              <a:rPr lang="en-GB" dirty="0"/>
              <a:t>Analysis, use, versioning</a:t>
            </a:r>
          </a:p>
          <a:p>
            <a:r>
              <a:rPr lang="en-GB" dirty="0"/>
              <a:t>Storage and backup</a:t>
            </a:r>
          </a:p>
          <a:p>
            <a:r>
              <a:rPr lang="en-GB" dirty="0"/>
              <a:t>Publishing papers and data</a:t>
            </a:r>
          </a:p>
          <a:p>
            <a:r>
              <a:rPr lang="en-GB" dirty="0"/>
              <a:t>Preparing for deposit</a:t>
            </a:r>
          </a:p>
          <a:p>
            <a:r>
              <a:rPr lang="en-GB" dirty="0"/>
              <a:t>Archiving and sharing</a:t>
            </a:r>
          </a:p>
          <a:p>
            <a:r>
              <a:rPr lang="en-GB" dirty="0"/>
              <a:t>Licensing</a:t>
            </a:r>
          </a:p>
          <a:p>
            <a:r>
              <a:rPr lang="en-GB" dirty="0"/>
              <a:t>Citing</a:t>
            </a:r>
            <a:r>
              <a:rPr lang="en-GB" dirty="0" smtClean="0"/>
              <a:t>…</a:t>
            </a:r>
            <a:endParaRPr lang="en-GB" dirty="0"/>
          </a:p>
        </p:txBody>
      </p:sp>
      <p:graphicFrame>
        <p:nvGraphicFramePr>
          <p:cNvPr id="6" name="Diagram 5"/>
          <p:cNvGraphicFramePr/>
          <p:nvPr>
            <p:extLst>
              <p:ext uri="{D42A27DB-BD31-4B8C-83A1-F6EECF244321}">
                <p14:modId xmlns:p14="http://schemas.microsoft.com/office/powerpoint/2010/main" val="2024494596"/>
              </p:ext>
            </p:extLst>
          </p:nvPr>
        </p:nvGraphicFramePr>
        <p:xfrm>
          <a:off x="3635896" y="2420888"/>
          <a:ext cx="5724128"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8549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8996409" cy="5733256"/>
          </a:xfrm>
          <a:prstGeom prst="rect">
            <a:avLst/>
          </a:prstGeom>
        </p:spPr>
      </p:pic>
      <p:sp>
        <p:nvSpPr>
          <p:cNvPr id="2" name="Title 1"/>
          <p:cNvSpPr>
            <a:spLocks noGrp="1"/>
          </p:cNvSpPr>
          <p:nvPr>
            <p:ph type="title"/>
          </p:nvPr>
        </p:nvSpPr>
        <p:spPr/>
        <p:txBody>
          <a:bodyPr/>
          <a:lstStyle/>
          <a:p>
            <a:r>
              <a:rPr lang="en-GB" dirty="0" smtClean="0"/>
              <a:t>What is metadata?</a:t>
            </a:r>
            <a:endParaRPr lang="en-GB" dirty="0"/>
          </a:p>
        </p:txBody>
      </p:sp>
      <p:sp>
        <p:nvSpPr>
          <p:cNvPr id="3" name="Content Placeholder 2"/>
          <p:cNvSpPr>
            <a:spLocks noGrp="1"/>
          </p:cNvSpPr>
          <p:nvPr>
            <p:ph idx="1"/>
          </p:nvPr>
        </p:nvSpPr>
        <p:spPr>
          <a:xfrm>
            <a:off x="323528" y="1844824"/>
            <a:ext cx="3096344" cy="4752528"/>
          </a:xfrm>
        </p:spPr>
        <p:txBody>
          <a:bodyPr>
            <a:normAutofit fontScale="92500" lnSpcReduction="20000"/>
          </a:bodyPr>
          <a:lstStyle/>
          <a:p>
            <a:pPr marL="0" indent="0">
              <a:buNone/>
            </a:pPr>
            <a:r>
              <a:rPr lang="en-GB" sz="7200" dirty="0" smtClean="0">
                <a:ln>
                  <a:solidFill>
                    <a:schemeClr val="bg1"/>
                  </a:solidFill>
                </a:ln>
                <a:solidFill>
                  <a:prstClr val="black"/>
                </a:solidFill>
                <a:cs typeface="Calibri" pitchFamily="34" charset="0"/>
              </a:rPr>
              <a:t>Data about data</a:t>
            </a:r>
          </a:p>
          <a:p>
            <a:pPr marL="0" indent="0">
              <a:buNone/>
            </a:pPr>
            <a:endParaRPr lang="en-GB" sz="1900" dirty="0" smtClean="0">
              <a:ln>
                <a:solidFill>
                  <a:schemeClr val="bg1"/>
                </a:solidFill>
              </a:ln>
              <a:solidFill>
                <a:prstClr val="black"/>
              </a:solidFill>
              <a:cs typeface="Calibri" pitchFamily="34" charset="0"/>
            </a:endParaRPr>
          </a:p>
          <a:p>
            <a:pPr>
              <a:buFont typeface="Arial" panose="020B0604020202020204" pitchFamily="34" charset="0"/>
              <a:buChar char="•"/>
            </a:pPr>
            <a:r>
              <a:rPr lang="en-GB" sz="3500" dirty="0" smtClean="0">
                <a:ln>
                  <a:solidFill>
                    <a:schemeClr val="bg1"/>
                  </a:solidFill>
                </a:ln>
                <a:cs typeface="Calibri" pitchFamily="34" charset="0"/>
              </a:rPr>
              <a:t>Citation</a:t>
            </a:r>
          </a:p>
          <a:p>
            <a:pPr>
              <a:buFont typeface="Arial" panose="020B0604020202020204" pitchFamily="34" charset="0"/>
              <a:buChar char="•"/>
            </a:pPr>
            <a:r>
              <a:rPr lang="en-GB" sz="3500" dirty="0" smtClean="0">
                <a:ln>
                  <a:solidFill>
                    <a:schemeClr val="bg1"/>
                  </a:solidFill>
                </a:ln>
                <a:cs typeface="Calibri" pitchFamily="34" charset="0"/>
              </a:rPr>
              <a:t>Discovery</a:t>
            </a:r>
          </a:p>
          <a:p>
            <a:pPr>
              <a:buFont typeface="Arial" panose="020B0604020202020204" pitchFamily="34" charset="0"/>
              <a:buChar char="•"/>
            </a:pPr>
            <a:r>
              <a:rPr lang="en-GB" sz="3500" dirty="0" smtClean="0">
                <a:ln>
                  <a:solidFill>
                    <a:schemeClr val="bg1"/>
                  </a:solidFill>
                </a:ln>
                <a:cs typeface="Calibri" pitchFamily="34" charset="0"/>
              </a:rPr>
              <a:t>Reuse</a:t>
            </a:r>
            <a:endParaRPr lang="en-GB" sz="3500" dirty="0">
              <a:ln>
                <a:solidFill>
                  <a:schemeClr val="bg1"/>
                </a:solidFill>
              </a:ln>
              <a:cs typeface="Calibri" pitchFamily="34" charset="0"/>
            </a:endParaRPr>
          </a:p>
        </p:txBody>
      </p:sp>
    </p:spTree>
    <p:extLst>
      <p:ext uri="{BB962C8B-B14F-4D97-AF65-F5344CB8AC3E}">
        <p14:creationId xmlns:p14="http://schemas.microsoft.com/office/powerpoint/2010/main" val="17429864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9"/>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H2020-ORD-Bologna-19Nov2015[1]" id="{94B19FEC-A8E7-3446-A8CC-FE675B97DFF6}" vid="{ACD32820-C042-FA4E-BCE9-96FF447F79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SarahDCC</Template>
  <TotalTime>13</TotalTime>
  <Words>1563</Words>
  <Application>Microsoft Macintosh PowerPoint</Application>
  <PresentationFormat>On-screen Show (4:3)</PresentationFormat>
  <Paragraphs>239</Paragraphs>
  <Slides>23</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Calibri</vt:lpstr>
      <vt:lpstr>DejaVu Sans Condensed</vt:lpstr>
      <vt:lpstr>Georgia</vt:lpstr>
      <vt:lpstr>ＭＳ Ｐゴシック</vt:lpstr>
      <vt:lpstr>PF Paperback</vt:lpstr>
      <vt:lpstr>Times New Roman</vt:lpstr>
      <vt:lpstr>Trebuchet MS</vt:lpstr>
      <vt:lpstr>Wingdings</vt:lpstr>
      <vt:lpstr>Wingdings 2</vt:lpstr>
      <vt:lpstr>Arial</vt:lpstr>
      <vt:lpstr>Essential</vt:lpstr>
      <vt:lpstr>Managing and publishing data</vt:lpstr>
      <vt:lpstr>What will we cover?</vt:lpstr>
      <vt:lpstr>Definitions</vt:lpstr>
      <vt:lpstr>Definition of research data</vt:lpstr>
      <vt:lpstr>So, what might this include?</vt:lpstr>
      <vt:lpstr>PowerPoint Presentation</vt:lpstr>
      <vt:lpstr>How to manage and share data</vt:lpstr>
      <vt:lpstr>The Research Data Lifecycle</vt:lpstr>
      <vt:lpstr>What is metadata?</vt:lpstr>
      <vt:lpstr>What is the difference?</vt:lpstr>
      <vt:lpstr>What is the minimum required?</vt:lpstr>
      <vt:lpstr>What are persistent identifiers?</vt:lpstr>
      <vt:lpstr>How do persistent identifiers work</vt:lpstr>
      <vt:lpstr>Disciplinary metadata standards to use</vt:lpstr>
      <vt:lpstr>Some formats are better for long-term</vt:lpstr>
      <vt:lpstr>Licensing research data openly</vt:lpstr>
      <vt:lpstr>EUDAT licensing tool</vt:lpstr>
      <vt:lpstr>Options for closed data</vt:lpstr>
      <vt:lpstr>Options for open data</vt:lpstr>
      <vt:lpstr>Finding external repositories</vt:lpstr>
      <vt:lpstr>A conversation with the researcher</vt:lpstr>
      <vt:lpstr>Data repositories</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Open Data, Open Research</dc:title>
  <dc:creator>RANS Jonathan</dc:creator>
  <cp:lastModifiedBy>RANS Jonathan</cp:lastModifiedBy>
  <cp:revision>7</cp:revision>
  <dcterms:created xsi:type="dcterms:W3CDTF">2016-03-23T16:45:39Z</dcterms:created>
  <dcterms:modified xsi:type="dcterms:W3CDTF">2016-04-11T10:20:05Z</dcterms:modified>
</cp:coreProperties>
</file>